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7"/>
  </p:notesMasterIdLst>
  <p:sldIdLst>
    <p:sldId id="284" r:id="rId2"/>
    <p:sldId id="331" r:id="rId3"/>
    <p:sldId id="296" r:id="rId4"/>
    <p:sldId id="297" r:id="rId5"/>
    <p:sldId id="288" r:id="rId6"/>
    <p:sldId id="298" r:id="rId7"/>
    <p:sldId id="299" r:id="rId8"/>
    <p:sldId id="300" r:id="rId9"/>
    <p:sldId id="301" r:id="rId10"/>
    <p:sldId id="302" r:id="rId11"/>
    <p:sldId id="303" r:id="rId12"/>
    <p:sldId id="304" r:id="rId13"/>
    <p:sldId id="305" r:id="rId14"/>
    <p:sldId id="306" r:id="rId15"/>
    <p:sldId id="308" r:id="rId16"/>
    <p:sldId id="309" r:id="rId17"/>
    <p:sldId id="310" r:id="rId18"/>
    <p:sldId id="311" r:id="rId19"/>
    <p:sldId id="312" r:id="rId20"/>
    <p:sldId id="313" r:id="rId21"/>
    <p:sldId id="314" r:id="rId22"/>
    <p:sldId id="315" r:id="rId23"/>
    <p:sldId id="316" r:id="rId24"/>
    <p:sldId id="317" r:id="rId25"/>
    <p:sldId id="318" r:id="rId26"/>
    <p:sldId id="319" r:id="rId27"/>
    <p:sldId id="320" r:id="rId28"/>
    <p:sldId id="321" r:id="rId29"/>
    <p:sldId id="289" r:id="rId30"/>
    <p:sldId id="290" r:id="rId31"/>
    <p:sldId id="291" r:id="rId32"/>
    <p:sldId id="292" r:id="rId33"/>
    <p:sldId id="293" r:id="rId34"/>
    <p:sldId id="294" r:id="rId35"/>
    <p:sldId id="334" r:id="rId36"/>
    <p:sldId id="338" r:id="rId37"/>
    <p:sldId id="295" r:id="rId38"/>
    <p:sldId id="322" r:id="rId39"/>
    <p:sldId id="323" r:id="rId40"/>
    <p:sldId id="324" r:id="rId41"/>
    <p:sldId id="335" r:id="rId42"/>
    <p:sldId id="336" r:id="rId43"/>
    <p:sldId id="337" r:id="rId44"/>
    <p:sldId id="282" r:id="rId45"/>
    <p:sldId id="257" r:id="rId46"/>
    <p:sldId id="258" r:id="rId47"/>
    <p:sldId id="259" r:id="rId48"/>
    <p:sldId id="333" r:id="rId49"/>
    <p:sldId id="260" r:id="rId50"/>
    <p:sldId id="261" r:id="rId51"/>
    <p:sldId id="262" r:id="rId52"/>
    <p:sldId id="263" r:id="rId53"/>
    <p:sldId id="264" r:id="rId54"/>
    <p:sldId id="265" r:id="rId55"/>
    <p:sldId id="266" r:id="rId56"/>
    <p:sldId id="267" r:id="rId57"/>
    <p:sldId id="268" r:id="rId58"/>
    <p:sldId id="269" r:id="rId59"/>
    <p:sldId id="270" r:id="rId60"/>
    <p:sldId id="271" r:id="rId61"/>
    <p:sldId id="272" r:id="rId62"/>
    <p:sldId id="273" r:id="rId63"/>
    <p:sldId id="274" r:id="rId64"/>
    <p:sldId id="275" r:id="rId65"/>
    <p:sldId id="276" r:id="rId66"/>
    <p:sldId id="280" r:id="rId67"/>
    <p:sldId id="277" r:id="rId68"/>
    <p:sldId id="278" r:id="rId69"/>
    <p:sldId id="279" r:id="rId70"/>
    <p:sldId id="325" r:id="rId71"/>
    <p:sldId id="326" r:id="rId72"/>
    <p:sldId id="330" r:id="rId73"/>
    <p:sldId id="329" r:id="rId74"/>
    <p:sldId id="339" r:id="rId75"/>
    <p:sldId id="286" r:id="rId7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a:srgbClr val="FFFFCC"/>
    <a:srgbClr val="FFCC99"/>
    <a:srgbClr val="FFCC00"/>
    <a:srgbClr val="FF9900"/>
    <a:srgbClr val="003399"/>
    <a:srgbClr val="0033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34" charset="0"/>
              </a:defRPr>
            </a:lvl1pPr>
          </a:lstStyle>
          <a:p>
            <a:pPr>
              <a:defRPr/>
            </a:pPr>
            <a:endParaRPr lang="en-US"/>
          </a:p>
        </p:txBody>
      </p:sp>
      <p:sp>
        <p:nvSpPr>
          <p:cNvPr id="4096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endParaRPr lang="en-US"/>
          </a:p>
        </p:txBody>
      </p:sp>
      <p:sp>
        <p:nvSpPr>
          <p:cNvPr id="768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096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096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34" charset="0"/>
              </a:defRPr>
            </a:lvl1pPr>
          </a:lstStyle>
          <a:p>
            <a:pPr>
              <a:defRPr/>
            </a:pPr>
            <a:endParaRPr lang="en-US"/>
          </a:p>
        </p:txBody>
      </p:sp>
      <p:sp>
        <p:nvSpPr>
          <p:cNvPr id="4096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B0908FFD-C928-45D9-8B53-A6277CA2A31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42A8BE76-A97B-4762-AFB5-4B0AC66E47B4}" type="slidenum">
              <a:rPr lang="en-US" smtClean="0">
                <a:latin typeface="Arial" charset="0"/>
              </a:rPr>
              <a:pPr/>
              <a:t>75</a:t>
            </a:fld>
            <a:endParaRPr lang="en-US" smtClean="0">
              <a:latin typeface="Arial" charset="0"/>
            </a:endParaRPr>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p:spPr>
        <p:txBody>
          <a:bodyPr/>
          <a:lstStyle/>
          <a:p>
            <a:pPr eaLnBrk="1" hangingPunct="1"/>
            <a:endParaRPr lang="en-US"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I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4305762-BD66-40D1-9F7A-8D363E90C2E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E683197-7E31-4A43-B2FE-E1E6A928332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BD0A9FA-4C66-4A21-94D0-AF753A76F2EB}"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B08FB8D-E569-4578-8932-2A46A86A34B6}"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IN"/>
          </a:p>
        </p:txBody>
      </p:sp>
      <p:sp>
        <p:nvSpPr>
          <p:cNvPr id="3" name="Table Placeholder 2"/>
          <p:cNvSpPr>
            <a:spLocks noGrp="1"/>
          </p:cNvSpPr>
          <p:nvPr>
            <p:ph type="tbl" idx="1"/>
          </p:nvPr>
        </p:nvSpPr>
        <p:spPr>
          <a:xfrm>
            <a:off x="457200" y="1600200"/>
            <a:ext cx="8229600" cy="4525963"/>
          </a:xfrm>
        </p:spPr>
        <p:txBody>
          <a:bodyPr/>
          <a:lstStyle/>
          <a:p>
            <a:pPr lvl="0"/>
            <a:endParaRPr lang="en-IN"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1C0114-8903-4609-8623-320FA08EE482}"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IN"/>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722205F-0DEE-42CE-9241-C3B14892E0D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9BFBC95-4AF0-43EC-90A0-A105B501EB8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C2EB0CF-3F6E-4452-9712-5CD45314333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8BA0F08-39CE-40C5-806B-25346B48ADE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73905DE-A80A-4ECC-A3B0-E9438B6B086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9E560DE-1874-4770-999F-40A91C1B36A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D46A06BF-1600-430E-BACE-045E8222EB4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4199723-1C16-4B8F-A427-613C049EE2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IN"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A6D8B25-E071-485B-8D61-696ED177579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34" charset="0"/>
              </a:defRPr>
            </a:lvl1pPr>
          </a:lstStyle>
          <a:p>
            <a:pPr>
              <a:defRPr/>
            </a:pPr>
            <a:fld id="{C009846A-AB46-40E8-BED2-23805D45923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aggarwalramanandassociates.com/inteprop.html"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body" idx="1"/>
          </p:nvPr>
        </p:nvSpPr>
        <p:spPr>
          <a:xfrm>
            <a:off x="457200" y="1600200"/>
            <a:ext cx="8229600" cy="2743200"/>
          </a:xfrm>
        </p:spPr>
        <p:txBody>
          <a:bodyPr/>
          <a:lstStyle/>
          <a:p>
            <a:pPr algn="ctr" eaLnBrk="1" hangingPunct="1">
              <a:buFontTx/>
              <a:buNone/>
            </a:pPr>
            <a:r>
              <a:rPr lang="en-US" b="1" dirty="0" smtClean="0">
                <a:solidFill>
                  <a:srgbClr val="FFCC00"/>
                </a:solidFill>
                <a:latin typeface="Verdana" pitchFamily="34" charset="0"/>
              </a:rPr>
              <a:t>PRESENTATION </a:t>
            </a:r>
          </a:p>
          <a:p>
            <a:pPr algn="ctr" eaLnBrk="1" hangingPunct="1">
              <a:buFontTx/>
              <a:buNone/>
            </a:pPr>
            <a:r>
              <a:rPr lang="en-US" b="1" dirty="0" smtClean="0">
                <a:solidFill>
                  <a:srgbClr val="FFCC00"/>
                </a:solidFill>
                <a:latin typeface="Verdana" pitchFamily="34" charset="0"/>
              </a:rPr>
              <a:t>on</a:t>
            </a:r>
            <a:endParaRPr lang="en-US" b="1" dirty="0" smtClean="0">
              <a:solidFill>
                <a:srgbClr val="FFCC00"/>
              </a:solidFill>
              <a:latin typeface="Verdana" pitchFamily="34" charset="0"/>
            </a:endParaRPr>
          </a:p>
          <a:p>
            <a:pPr algn="ctr" eaLnBrk="1" hangingPunct="1">
              <a:buFontTx/>
              <a:buNone/>
            </a:pPr>
            <a:r>
              <a:rPr lang="en-US" sz="3600" b="1" dirty="0" smtClean="0">
                <a:solidFill>
                  <a:srgbClr val="FFCC00"/>
                </a:solidFill>
                <a:latin typeface="Verdana" pitchFamily="34" charset="0"/>
              </a:rPr>
              <a:t>DOING BUSINESS</a:t>
            </a:r>
          </a:p>
          <a:p>
            <a:pPr algn="ctr" eaLnBrk="1" hangingPunct="1">
              <a:buFontTx/>
              <a:buNone/>
            </a:pPr>
            <a:r>
              <a:rPr lang="en-US" sz="3600" b="1" smtClean="0">
                <a:solidFill>
                  <a:srgbClr val="FFCC00"/>
                </a:solidFill>
                <a:latin typeface="Verdana" pitchFamily="34" charset="0"/>
              </a:rPr>
              <a:t>IN INDIA</a:t>
            </a:r>
            <a:endParaRPr lang="en-US" sz="3600" b="1" dirty="0" smtClean="0">
              <a:solidFill>
                <a:srgbClr val="FFCC00"/>
              </a:solidFill>
              <a:latin typeface="Verdana" pitchFamily="34" charset="0"/>
            </a:endParaRPr>
          </a:p>
        </p:txBody>
      </p:sp>
      <p:pic>
        <p:nvPicPr>
          <p:cNvPr id="2051" name="Picture 3"/>
          <p:cNvPicPr>
            <a:picLocks noChangeAspect="1" noChangeArrowheads="1"/>
          </p:cNvPicPr>
          <p:nvPr/>
        </p:nvPicPr>
        <p:blipFill>
          <a:blip r:embed="rId2"/>
          <a:srcRect/>
          <a:stretch>
            <a:fillRect/>
          </a:stretch>
        </p:blipFill>
        <p:spPr bwMode="auto">
          <a:xfrm>
            <a:off x="0" y="0"/>
            <a:ext cx="9144000" cy="1123950"/>
          </a:xfrm>
          <a:prstGeom prst="rect">
            <a:avLst/>
          </a:prstGeom>
          <a:noFill/>
          <a:ln w="28575">
            <a:solidFill>
              <a:srgbClr val="FF9900"/>
            </a:solidFill>
            <a:miter lim="800000"/>
            <a:headEnd/>
            <a:tailEnd/>
          </a:ln>
        </p:spPr>
      </p:pic>
      <p:sp>
        <p:nvSpPr>
          <p:cNvPr id="2052" name="Rectangle 4"/>
          <p:cNvSpPr>
            <a:spLocks noChangeArrowheads="1"/>
          </p:cNvSpPr>
          <p:nvPr/>
        </p:nvSpPr>
        <p:spPr bwMode="auto">
          <a:xfrm>
            <a:off x="3124200" y="4724400"/>
            <a:ext cx="3124200" cy="304800"/>
          </a:xfrm>
          <a:prstGeom prst="rect">
            <a:avLst/>
          </a:prstGeom>
          <a:noFill/>
          <a:ln w="9525">
            <a:noFill/>
            <a:miter lim="800000"/>
            <a:headEnd/>
            <a:tailEnd/>
          </a:ln>
        </p:spPr>
        <p:txBody>
          <a:bodyPr wrap="none" anchor="ctr"/>
          <a:lstStyle/>
          <a:p>
            <a:pPr algn="ctr"/>
            <a:endParaRPr lang="en-US" sz="1400" b="1" dirty="0">
              <a:solidFill>
                <a:srgbClr val="FFCC00"/>
              </a:solidFill>
              <a:latin typeface="Verdana" pitchFamily="34" charset="0"/>
              <a:cs typeface="Arial" charset="0"/>
            </a:endParaRPr>
          </a:p>
          <a:p>
            <a:pPr algn="ctr"/>
            <a:endParaRPr lang="en-US" sz="1400" b="1" dirty="0">
              <a:solidFill>
                <a:srgbClr val="FFCC00"/>
              </a:solidFill>
              <a:latin typeface="Verdana" pitchFamily="34" charset="0"/>
              <a:cs typeface="Arial" charset="0"/>
            </a:endParaRPr>
          </a:p>
        </p:txBody>
      </p:sp>
      <p:sp>
        <p:nvSpPr>
          <p:cNvPr id="2053" name="Line 5"/>
          <p:cNvSpPr>
            <a:spLocks noChangeShapeType="1"/>
          </p:cNvSpPr>
          <p:nvPr/>
        </p:nvSpPr>
        <p:spPr bwMode="auto">
          <a:xfrm>
            <a:off x="0" y="5181600"/>
            <a:ext cx="9144000" cy="0"/>
          </a:xfrm>
          <a:prstGeom prst="line">
            <a:avLst/>
          </a:prstGeom>
          <a:noFill/>
          <a:ln w="28575">
            <a:solidFill>
              <a:srgbClr val="FF9900"/>
            </a:solidFill>
            <a:round/>
            <a:headEnd/>
            <a:tailEnd/>
          </a:ln>
        </p:spPr>
        <p:txBody>
          <a:bodyPr/>
          <a:lstStyle/>
          <a:p>
            <a:endParaRPr lang="en-US"/>
          </a:p>
        </p:txBody>
      </p:sp>
      <p:sp>
        <p:nvSpPr>
          <p:cNvPr id="37894" name="Rectangle 6"/>
          <p:cNvSpPr>
            <a:spLocks noChangeArrowheads="1"/>
          </p:cNvSpPr>
          <p:nvPr/>
        </p:nvSpPr>
        <p:spPr bwMode="auto">
          <a:xfrm>
            <a:off x="2286000" y="5118100"/>
            <a:ext cx="4572000" cy="1581150"/>
          </a:xfrm>
          <a:prstGeom prst="rect">
            <a:avLst/>
          </a:prstGeom>
          <a:noFill/>
          <a:ln w="9525">
            <a:noFill/>
            <a:miter lim="800000"/>
            <a:headEnd/>
            <a:tailEnd/>
          </a:ln>
          <a:effectLst/>
        </p:spPr>
        <p:txBody>
          <a:bodyPr>
            <a:spAutoFit/>
          </a:bodyPr>
          <a:lstStyle/>
          <a:p>
            <a:pPr algn="ctr">
              <a:defRPr/>
            </a:pPr>
            <a:endParaRPr lang="en-US" sz="1400">
              <a:solidFill>
                <a:srgbClr val="FFCC00"/>
              </a:solidFill>
              <a:effectLst>
                <a:outerShdw blurRad="38100" dist="38100" dir="2700000" algn="tl">
                  <a:srgbClr val="000000"/>
                </a:outerShdw>
              </a:effectLst>
              <a:latin typeface="Verdana" pitchFamily="34" charset="0"/>
            </a:endParaRPr>
          </a:p>
          <a:p>
            <a:pPr algn="ctr">
              <a:defRPr/>
            </a:pPr>
            <a:r>
              <a:rPr lang="en-US" sz="1400">
                <a:solidFill>
                  <a:srgbClr val="FFCC00"/>
                </a:solidFill>
                <a:effectLst>
                  <a:outerShdw blurRad="38100" dist="38100" dir="2700000" algn="tl">
                    <a:srgbClr val="000000"/>
                  </a:outerShdw>
                </a:effectLst>
                <a:latin typeface="Verdana" pitchFamily="34" charset="0"/>
              </a:rPr>
              <a:t>Registered office: </a:t>
            </a:r>
          </a:p>
          <a:p>
            <a:pPr algn="ctr">
              <a:defRPr/>
            </a:pPr>
            <a:r>
              <a:rPr lang="en-US" sz="1400">
                <a:solidFill>
                  <a:srgbClr val="FFCC00"/>
                </a:solidFill>
                <a:effectLst>
                  <a:outerShdw blurRad="38100" dist="38100" dir="2700000" algn="tl">
                    <a:srgbClr val="000000"/>
                  </a:outerShdw>
                </a:effectLst>
                <a:latin typeface="Verdana" pitchFamily="34" charset="0"/>
              </a:rPr>
              <a:t>SCO 35, Second Floor, Sector -26, Chandigarh 160 019</a:t>
            </a:r>
            <a:r>
              <a:rPr lang="fr-FR" sz="1400">
                <a:solidFill>
                  <a:srgbClr val="FFCC00"/>
                </a:solidFill>
                <a:effectLst>
                  <a:outerShdw blurRad="38100" dist="38100" dir="2700000" algn="tl">
                    <a:srgbClr val="000000"/>
                  </a:outerShdw>
                </a:effectLst>
                <a:latin typeface="Verdana" pitchFamily="34" charset="0"/>
              </a:rPr>
              <a:t/>
            </a:r>
            <a:br>
              <a:rPr lang="fr-FR" sz="1400">
                <a:solidFill>
                  <a:srgbClr val="FFCC00"/>
                </a:solidFill>
                <a:effectLst>
                  <a:outerShdw blurRad="38100" dist="38100" dir="2700000" algn="tl">
                    <a:srgbClr val="000000"/>
                  </a:outerShdw>
                </a:effectLst>
                <a:latin typeface="Verdana" pitchFamily="34" charset="0"/>
              </a:rPr>
            </a:br>
            <a:r>
              <a:rPr lang="fr-FR" sz="1400">
                <a:solidFill>
                  <a:srgbClr val="FFCC00"/>
                </a:solidFill>
                <a:effectLst>
                  <a:outerShdw blurRad="38100" dist="38100" dir="2700000" algn="tl">
                    <a:srgbClr val="000000"/>
                  </a:outerShdw>
                </a:effectLst>
                <a:latin typeface="Verdana" pitchFamily="34" charset="0"/>
              </a:rPr>
              <a:t>Tel- 91-172-2790366, 2790075, Fax-91-172-2790260, Mobile-09814011278</a:t>
            </a:r>
          </a:p>
          <a:p>
            <a:pPr algn="ctr">
              <a:defRPr/>
            </a:pPr>
            <a:r>
              <a:rPr lang="fr-FR" sz="1400">
                <a:solidFill>
                  <a:srgbClr val="FFCC00"/>
                </a:solidFill>
                <a:effectLst>
                  <a:outerShdw blurRad="38100" dist="38100" dir="2700000" algn="tl">
                    <a:srgbClr val="000000"/>
                  </a:outerShdw>
                </a:effectLst>
                <a:latin typeface="Verdana" pitchFamily="34" charset="0"/>
              </a:rPr>
              <a:t>Email: raman@ramanaggarwal.com</a:t>
            </a:r>
            <a:endParaRPr lang="en-US" sz="1400">
              <a:solidFill>
                <a:srgbClr val="FFCC00"/>
              </a:solidFill>
              <a:effectLst>
                <a:outerShdw blurRad="38100" dist="38100" dir="2700000" algn="tl">
                  <a:srgbClr val="000000"/>
                </a:outerShdw>
              </a:effectLst>
              <a:latin typeface="Verdana"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0"/>
            <a:ext cx="8229600" cy="990600"/>
          </a:xfrm>
        </p:spPr>
        <p:txBody>
          <a:bodyPr/>
          <a:lstStyle/>
          <a:p>
            <a:pPr eaLnBrk="1" hangingPunct="1"/>
            <a:r>
              <a:rPr lang="en-US" sz="3200" b="1" smtClean="0">
                <a:solidFill>
                  <a:srgbClr val="FFCC00"/>
                </a:solidFill>
                <a:latin typeface="Verdana" pitchFamily="34" charset="0"/>
              </a:rPr>
              <a:t>TYPE OF SECURITIES</a:t>
            </a:r>
          </a:p>
        </p:txBody>
      </p:sp>
      <p:sp>
        <p:nvSpPr>
          <p:cNvPr id="11267" name="Rectangle 3"/>
          <p:cNvSpPr>
            <a:spLocks noGrp="1" noChangeArrowheads="1"/>
          </p:cNvSpPr>
          <p:nvPr>
            <p:ph type="body" idx="1"/>
          </p:nvPr>
        </p:nvSpPr>
        <p:spPr>
          <a:xfrm>
            <a:off x="457200" y="990600"/>
            <a:ext cx="8229600" cy="5135563"/>
          </a:xfrm>
        </p:spPr>
        <p:txBody>
          <a:bodyPr/>
          <a:lstStyle/>
          <a:p>
            <a:pPr eaLnBrk="1" hangingPunct="1">
              <a:buClr>
                <a:srgbClr val="FFCC00"/>
              </a:buClr>
              <a:buFont typeface="Wingdings" pitchFamily="2" charset="2"/>
              <a:buChar char="q"/>
            </a:pPr>
            <a:endParaRPr lang="en-US" sz="1800" b="1" smtClean="0">
              <a:solidFill>
                <a:schemeClr val="bg1"/>
              </a:solidFill>
              <a:latin typeface="Verdana" pitchFamily="34" charset="0"/>
            </a:endParaRPr>
          </a:p>
          <a:p>
            <a:pPr eaLnBrk="1" hangingPunct="1">
              <a:buClr>
                <a:srgbClr val="FFCC00"/>
              </a:buClr>
              <a:buFont typeface="Wingdings" pitchFamily="2" charset="2"/>
              <a:buChar char="q"/>
            </a:pPr>
            <a:endParaRPr lang="en-US" sz="1800" b="1" smtClean="0">
              <a:solidFill>
                <a:schemeClr val="bg1"/>
              </a:solidFill>
              <a:latin typeface="Verdana" pitchFamily="34" charset="0"/>
            </a:endParaRPr>
          </a:p>
          <a:p>
            <a:pPr eaLnBrk="1" hangingPunct="1">
              <a:buClr>
                <a:srgbClr val="FFCC00"/>
              </a:buClr>
              <a:buFont typeface="Wingdings" pitchFamily="2" charset="2"/>
              <a:buChar char="q"/>
            </a:pPr>
            <a:endParaRPr lang="en-US" sz="1800" b="1" smtClean="0">
              <a:solidFill>
                <a:schemeClr val="bg1"/>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Equity Share</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Preference Share</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Debenture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152400"/>
            <a:ext cx="8229600" cy="914400"/>
          </a:xfrm>
        </p:spPr>
        <p:txBody>
          <a:bodyPr/>
          <a:lstStyle/>
          <a:p>
            <a:pPr eaLnBrk="1" hangingPunct="1"/>
            <a:r>
              <a:rPr lang="en-US" sz="3200" b="1" smtClean="0">
                <a:solidFill>
                  <a:srgbClr val="FFCC00"/>
                </a:solidFill>
                <a:latin typeface="Verdana" pitchFamily="34" charset="0"/>
              </a:rPr>
              <a:t>LAWS GOVERNING BUSINESS IN INDIA</a:t>
            </a:r>
          </a:p>
        </p:txBody>
      </p:sp>
      <p:sp>
        <p:nvSpPr>
          <p:cNvPr id="12291" name="Rectangle 3"/>
          <p:cNvSpPr>
            <a:spLocks noGrp="1" noChangeArrowheads="1"/>
          </p:cNvSpPr>
          <p:nvPr>
            <p:ph type="body" idx="1"/>
          </p:nvPr>
        </p:nvSpPr>
        <p:spPr>
          <a:xfrm>
            <a:off x="457200" y="1295400"/>
            <a:ext cx="8229600" cy="5257800"/>
          </a:xfrm>
        </p:spPr>
        <p:txBody>
          <a:bodyPr/>
          <a:lstStyle/>
          <a:p>
            <a:pPr algn="just" eaLnBrk="1" hangingPunct="1">
              <a:lnSpc>
                <a:spcPct val="90000"/>
              </a:lnSpc>
              <a:buClr>
                <a:srgbClr val="FFCC00"/>
              </a:buClr>
              <a:buFont typeface="Wingdings" pitchFamily="2" charset="2"/>
              <a:buChar char="q"/>
            </a:pPr>
            <a:r>
              <a:rPr lang="en-US" sz="1800" b="1" smtClean="0">
                <a:solidFill>
                  <a:schemeClr val="bg1"/>
                </a:solidFill>
                <a:latin typeface="Verdana" pitchFamily="34" charset="0"/>
              </a:rPr>
              <a:t>The Companies Act. 1956</a:t>
            </a:r>
          </a:p>
          <a:p>
            <a:pPr algn="just" eaLnBrk="1" hangingPunct="1">
              <a:lnSpc>
                <a:spcPct val="90000"/>
              </a:lnSpc>
              <a:buClr>
                <a:srgbClr val="FFCC00"/>
              </a:buClr>
              <a:buFont typeface="Wingdings" pitchFamily="2" charset="2"/>
              <a:buChar char="q"/>
            </a:pPr>
            <a:r>
              <a:rPr lang="en-US" sz="1800" b="1" smtClean="0">
                <a:solidFill>
                  <a:schemeClr val="bg1"/>
                </a:solidFill>
                <a:latin typeface="Verdana" pitchFamily="34" charset="0"/>
              </a:rPr>
              <a:t>Arbitration Reconciliation Act, 1996</a:t>
            </a:r>
          </a:p>
          <a:p>
            <a:pPr algn="just" eaLnBrk="1" hangingPunct="1">
              <a:lnSpc>
                <a:spcPct val="90000"/>
              </a:lnSpc>
              <a:buClr>
                <a:srgbClr val="FFCC00"/>
              </a:buClr>
              <a:buFont typeface="Wingdings" pitchFamily="2" charset="2"/>
              <a:buChar char="q"/>
            </a:pPr>
            <a:r>
              <a:rPr lang="en-US" sz="1800" b="1" smtClean="0">
                <a:solidFill>
                  <a:schemeClr val="bg1"/>
                </a:solidFill>
                <a:latin typeface="Verdana" pitchFamily="34" charset="0"/>
              </a:rPr>
              <a:t>The Competition Act, 2002</a:t>
            </a:r>
          </a:p>
          <a:p>
            <a:pPr algn="just" eaLnBrk="1" hangingPunct="1">
              <a:lnSpc>
                <a:spcPct val="90000"/>
              </a:lnSpc>
              <a:buClr>
                <a:srgbClr val="FFCC00"/>
              </a:buClr>
              <a:buFont typeface="Wingdings" pitchFamily="2" charset="2"/>
              <a:buChar char="q"/>
            </a:pPr>
            <a:r>
              <a:rPr lang="en-US" sz="1800" b="1" smtClean="0">
                <a:solidFill>
                  <a:schemeClr val="bg1"/>
                </a:solidFill>
                <a:latin typeface="Verdana" pitchFamily="34" charset="0"/>
              </a:rPr>
              <a:t>The Foreign Exchange Management Act, 1999</a:t>
            </a:r>
          </a:p>
          <a:p>
            <a:pPr algn="just" eaLnBrk="1" hangingPunct="1">
              <a:lnSpc>
                <a:spcPct val="90000"/>
              </a:lnSpc>
              <a:buClr>
                <a:srgbClr val="FFCC00"/>
              </a:buClr>
              <a:buFont typeface="Wingdings" pitchFamily="2" charset="2"/>
              <a:buChar char="q"/>
            </a:pPr>
            <a:r>
              <a:rPr lang="en-US" sz="1800" b="1" smtClean="0">
                <a:solidFill>
                  <a:schemeClr val="bg1"/>
                </a:solidFill>
                <a:latin typeface="Verdana" pitchFamily="34" charset="0"/>
              </a:rPr>
              <a:t>Income Tax Act, 1961</a:t>
            </a:r>
          </a:p>
          <a:p>
            <a:pPr algn="just" eaLnBrk="1" hangingPunct="1">
              <a:lnSpc>
                <a:spcPct val="90000"/>
              </a:lnSpc>
              <a:buClr>
                <a:srgbClr val="FFCC00"/>
              </a:buClr>
              <a:buFont typeface="Wingdings" pitchFamily="2" charset="2"/>
              <a:buChar char="q"/>
            </a:pPr>
            <a:r>
              <a:rPr lang="en-US" sz="1800" b="1" smtClean="0">
                <a:solidFill>
                  <a:schemeClr val="bg1"/>
                </a:solidFill>
                <a:latin typeface="Verdana" pitchFamily="34" charset="0"/>
              </a:rPr>
              <a:t>Central Sales Tax, 1956</a:t>
            </a:r>
          </a:p>
          <a:p>
            <a:pPr algn="just" eaLnBrk="1" hangingPunct="1">
              <a:lnSpc>
                <a:spcPct val="90000"/>
              </a:lnSpc>
              <a:buClr>
                <a:srgbClr val="FFCC00"/>
              </a:buClr>
              <a:buFont typeface="Wingdings" pitchFamily="2" charset="2"/>
              <a:buChar char="q"/>
            </a:pPr>
            <a:r>
              <a:rPr lang="en-US" sz="1800" b="1" smtClean="0">
                <a:solidFill>
                  <a:schemeClr val="bg1"/>
                </a:solidFill>
                <a:latin typeface="Verdana" pitchFamily="34" charset="0"/>
              </a:rPr>
              <a:t>Central Excise Act, 1944</a:t>
            </a:r>
          </a:p>
          <a:p>
            <a:pPr algn="just" eaLnBrk="1" hangingPunct="1">
              <a:lnSpc>
                <a:spcPct val="90000"/>
              </a:lnSpc>
              <a:buClr>
                <a:srgbClr val="FFCC00"/>
              </a:buClr>
              <a:buFont typeface="Wingdings" pitchFamily="2" charset="2"/>
              <a:buChar char="q"/>
            </a:pPr>
            <a:r>
              <a:rPr lang="en-US" sz="1800" b="1" smtClean="0">
                <a:solidFill>
                  <a:schemeClr val="bg1"/>
                </a:solidFill>
                <a:latin typeface="Verdana" pitchFamily="34" charset="0"/>
              </a:rPr>
              <a:t>Information Technology Act, 2000</a:t>
            </a:r>
          </a:p>
          <a:p>
            <a:pPr algn="just" eaLnBrk="1" hangingPunct="1">
              <a:lnSpc>
                <a:spcPct val="90000"/>
              </a:lnSpc>
              <a:buClr>
                <a:srgbClr val="FFCC00"/>
              </a:buClr>
              <a:buFont typeface="Wingdings" pitchFamily="2" charset="2"/>
              <a:buChar char="q"/>
            </a:pPr>
            <a:r>
              <a:rPr lang="en-US" sz="1800" b="1" smtClean="0">
                <a:solidFill>
                  <a:schemeClr val="bg1"/>
                </a:solidFill>
                <a:latin typeface="Verdana" pitchFamily="34" charset="0"/>
              </a:rPr>
              <a:t>Copyright Act, 1957</a:t>
            </a:r>
          </a:p>
          <a:p>
            <a:pPr algn="just" eaLnBrk="1" hangingPunct="1">
              <a:lnSpc>
                <a:spcPct val="90000"/>
              </a:lnSpc>
              <a:buClr>
                <a:srgbClr val="FFCC00"/>
              </a:buClr>
              <a:buFont typeface="Wingdings" pitchFamily="2" charset="2"/>
              <a:buChar char="q"/>
            </a:pPr>
            <a:r>
              <a:rPr lang="en-US" sz="1800" b="1" smtClean="0">
                <a:solidFill>
                  <a:schemeClr val="bg1"/>
                </a:solidFill>
                <a:latin typeface="Verdana" pitchFamily="34" charset="0"/>
              </a:rPr>
              <a:t>Geographical Indications of Goods Act, 1999</a:t>
            </a:r>
          </a:p>
          <a:p>
            <a:pPr algn="just" eaLnBrk="1" hangingPunct="1">
              <a:lnSpc>
                <a:spcPct val="90000"/>
              </a:lnSpc>
              <a:buClr>
                <a:srgbClr val="FFCC00"/>
              </a:buClr>
              <a:buFont typeface="Wingdings" pitchFamily="2" charset="2"/>
              <a:buChar char="q"/>
            </a:pPr>
            <a:r>
              <a:rPr lang="en-US" sz="1800" b="1" smtClean="0">
                <a:solidFill>
                  <a:schemeClr val="bg1"/>
                </a:solidFill>
                <a:latin typeface="Verdana" pitchFamily="34" charset="0"/>
              </a:rPr>
              <a:t>Indian Patents Act, 1970</a:t>
            </a:r>
          </a:p>
          <a:p>
            <a:pPr algn="just" eaLnBrk="1" hangingPunct="1">
              <a:lnSpc>
                <a:spcPct val="90000"/>
              </a:lnSpc>
              <a:buClr>
                <a:srgbClr val="FFCC00"/>
              </a:buClr>
              <a:buFont typeface="Wingdings" pitchFamily="2" charset="2"/>
              <a:buChar char="q"/>
            </a:pPr>
            <a:r>
              <a:rPr lang="en-US" sz="1800" b="1" smtClean="0">
                <a:solidFill>
                  <a:schemeClr val="bg1"/>
                </a:solidFill>
                <a:latin typeface="Verdana" pitchFamily="34" charset="0"/>
              </a:rPr>
              <a:t>Designs Act, 2000</a:t>
            </a:r>
          </a:p>
          <a:p>
            <a:pPr algn="just" eaLnBrk="1" hangingPunct="1">
              <a:lnSpc>
                <a:spcPct val="90000"/>
              </a:lnSpc>
              <a:buClr>
                <a:srgbClr val="FFCC00"/>
              </a:buClr>
              <a:buFont typeface="Wingdings" pitchFamily="2" charset="2"/>
              <a:buChar char="q"/>
            </a:pPr>
            <a:r>
              <a:rPr lang="en-US" sz="1800" b="1" smtClean="0">
                <a:solidFill>
                  <a:schemeClr val="bg1"/>
                </a:solidFill>
                <a:latin typeface="Verdana" pitchFamily="34" charset="0"/>
              </a:rPr>
              <a:t>Industrial Disputes Act, 1947</a:t>
            </a:r>
          </a:p>
          <a:p>
            <a:pPr algn="just" eaLnBrk="1" hangingPunct="1">
              <a:lnSpc>
                <a:spcPct val="90000"/>
              </a:lnSpc>
              <a:buClr>
                <a:srgbClr val="FFCC00"/>
              </a:buClr>
              <a:buFont typeface="Wingdings" pitchFamily="2" charset="2"/>
              <a:buChar char="q"/>
            </a:pPr>
            <a:r>
              <a:rPr lang="en-US" sz="1800" b="1" smtClean="0">
                <a:solidFill>
                  <a:schemeClr val="bg1"/>
                </a:solidFill>
                <a:latin typeface="Verdana" pitchFamily="34" charset="0"/>
              </a:rPr>
              <a:t>Workmen Compensation Act, 1956</a:t>
            </a:r>
          </a:p>
          <a:p>
            <a:pPr algn="just" eaLnBrk="1" hangingPunct="1">
              <a:lnSpc>
                <a:spcPct val="90000"/>
              </a:lnSpc>
              <a:buClr>
                <a:srgbClr val="FFCC00"/>
              </a:buClr>
              <a:buFont typeface="Wingdings" pitchFamily="2" charset="2"/>
              <a:buChar char="q"/>
            </a:pPr>
            <a:r>
              <a:rPr lang="en-US" sz="1800" b="1" smtClean="0">
                <a:solidFill>
                  <a:schemeClr val="bg1"/>
                </a:solidFill>
                <a:latin typeface="Verdana" pitchFamily="34" charset="0"/>
              </a:rPr>
              <a:t>Employees Provident Fund Miscellaneous Provisions Act, 1952</a:t>
            </a:r>
          </a:p>
          <a:p>
            <a:pPr algn="just" eaLnBrk="1" hangingPunct="1">
              <a:lnSpc>
                <a:spcPct val="90000"/>
              </a:lnSpc>
              <a:buClr>
                <a:srgbClr val="FFCC00"/>
              </a:buClr>
              <a:buFont typeface="Wingdings" pitchFamily="2" charset="2"/>
              <a:buChar char="q"/>
            </a:pPr>
            <a:r>
              <a:rPr lang="en-US" sz="1800" b="1" smtClean="0">
                <a:solidFill>
                  <a:schemeClr val="bg1"/>
                </a:solidFill>
                <a:latin typeface="Verdana" pitchFamily="34" charset="0"/>
              </a:rPr>
              <a:t>Consumer Protection Act, 1956</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533400" y="0"/>
            <a:ext cx="8153400" cy="1371600"/>
          </a:xfrm>
        </p:spPr>
        <p:txBody>
          <a:bodyPr/>
          <a:lstStyle/>
          <a:p>
            <a:pPr eaLnBrk="1" hangingPunct="1"/>
            <a:r>
              <a:rPr lang="en-US" sz="3200" b="1" smtClean="0">
                <a:solidFill>
                  <a:srgbClr val="FFCC00"/>
                </a:solidFill>
                <a:latin typeface="Verdana" pitchFamily="34" charset="0"/>
              </a:rPr>
              <a:t>IMPORTANT REGULATORY AUTHORITIES FOR FOREIGN INVESTMENT</a:t>
            </a:r>
            <a:r>
              <a:rPr lang="en-US" sz="2800" b="1" smtClean="0">
                <a:solidFill>
                  <a:srgbClr val="FFCC00"/>
                </a:solidFill>
                <a:latin typeface="Verdana" pitchFamily="34" charset="0"/>
              </a:rPr>
              <a:t> </a:t>
            </a:r>
          </a:p>
        </p:txBody>
      </p:sp>
      <p:sp>
        <p:nvSpPr>
          <p:cNvPr id="13315" name="Rectangle 3"/>
          <p:cNvSpPr>
            <a:spLocks noGrp="1" noChangeArrowheads="1"/>
          </p:cNvSpPr>
          <p:nvPr>
            <p:ph type="body" idx="1"/>
          </p:nvPr>
        </p:nvSpPr>
        <p:spPr>
          <a:xfrm>
            <a:off x="304800" y="1524000"/>
            <a:ext cx="8382000" cy="5181600"/>
          </a:xfrm>
        </p:spPr>
        <p:txBody>
          <a:bodyPr/>
          <a:lstStyle/>
          <a:p>
            <a:pPr eaLnBrk="1" hangingPunct="1">
              <a:lnSpc>
                <a:spcPct val="85000"/>
              </a:lnSpc>
              <a:buClr>
                <a:srgbClr val="FFCC00"/>
              </a:buClr>
              <a:buFont typeface="Wingdings" pitchFamily="2" charset="2"/>
              <a:buChar char="q"/>
            </a:pPr>
            <a:r>
              <a:rPr lang="en-US" sz="1800" b="1" smtClean="0">
                <a:solidFill>
                  <a:schemeClr val="bg1"/>
                </a:solidFill>
                <a:latin typeface="Verdana" pitchFamily="34" charset="0"/>
              </a:rPr>
              <a:t>Secretariat for Industrial Assistance (SIA)</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lnSpc>
                <a:spcPct val="85000"/>
              </a:lnSpc>
              <a:buClr>
                <a:srgbClr val="FFCC00"/>
              </a:buClr>
              <a:buFont typeface="Wingdings" pitchFamily="2" charset="2"/>
              <a:buChar char="q"/>
            </a:pPr>
            <a:r>
              <a:rPr lang="en-US" sz="1800" b="1" smtClean="0">
                <a:solidFill>
                  <a:schemeClr val="bg1"/>
                </a:solidFill>
                <a:latin typeface="Verdana" pitchFamily="34" charset="0"/>
              </a:rPr>
              <a:t>Foreign Investment Promotion Board (FIPB)</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lnSpc>
                <a:spcPct val="85000"/>
              </a:lnSpc>
              <a:buClr>
                <a:srgbClr val="FFCC00"/>
              </a:buClr>
              <a:buFont typeface="Wingdings" pitchFamily="2" charset="2"/>
              <a:buChar char="q"/>
            </a:pPr>
            <a:r>
              <a:rPr lang="en-US" sz="1800" b="1" smtClean="0">
                <a:solidFill>
                  <a:schemeClr val="bg1"/>
                </a:solidFill>
                <a:latin typeface="Verdana" pitchFamily="34" charset="0"/>
              </a:rPr>
              <a:t>The Foreign Investment Implementation Authority (FIIA)</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lnSpc>
                <a:spcPct val="85000"/>
              </a:lnSpc>
              <a:buClr>
                <a:srgbClr val="FFCC00"/>
              </a:buClr>
              <a:buFont typeface="Wingdings" pitchFamily="2" charset="2"/>
              <a:buChar char="q"/>
            </a:pPr>
            <a:r>
              <a:rPr lang="en-US" sz="1800" b="1" smtClean="0">
                <a:solidFill>
                  <a:schemeClr val="bg1"/>
                </a:solidFill>
                <a:latin typeface="Verdana" pitchFamily="34" charset="0"/>
              </a:rPr>
              <a:t>Reserve Bank of India (RBI)</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lnSpc>
                <a:spcPct val="85000"/>
              </a:lnSpc>
              <a:buClr>
                <a:srgbClr val="FFCC00"/>
              </a:buClr>
              <a:buFont typeface="Wingdings" pitchFamily="2" charset="2"/>
              <a:buChar char="q"/>
            </a:pPr>
            <a:r>
              <a:rPr lang="en-US" sz="1800" b="1" smtClean="0">
                <a:solidFill>
                  <a:schemeClr val="bg1"/>
                </a:solidFill>
                <a:latin typeface="Verdana" pitchFamily="34" charset="0"/>
              </a:rPr>
              <a:t>Registrar of Companies (RoC)</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lnSpc>
                <a:spcPct val="85000"/>
              </a:lnSpc>
              <a:buClr>
                <a:srgbClr val="FFCC00"/>
              </a:buClr>
              <a:buFont typeface="Wingdings" pitchFamily="2" charset="2"/>
              <a:buChar char="q"/>
            </a:pPr>
            <a:r>
              <a:rPr lang="en-US" sz="1800" b="1" smtClean="0">
                <a:solidFill>
                  <a:schemeClr val="bg1"/>
                </a:solidFill>
                <a:latin typeface="Verdana" pitchFamily="34" charset="0"/>
              </a:rPr>
              <a:t>Securities and Exchange Board of India (SEBI)</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lnSpc>
                <a:spcPct val="85000"/>
              </a:lnSpc>
              <a:buClr>
                <a:srgbClr val="FFCC00"/>
              </a:buClr>
              <a:buFont typeface="Wingdings" pitchFamily="2" charset="2"/>
              <a:buChar char="q"/>
            </a:pPr>
            <a:r>
              <a:rPr lang="en-US" sz="1800" b="1" smtClean="0">
                <a:solidFill>
                  <a:schemeClr val="bg1"/>
                </a:solidFill>
                <a:latin typeface="Verdana" pitchFamily="34" charset="0"/>
              </a:rPr>
              <a:t>Central Board of Excise and Customs (CBEC)</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lnSpc>
                <a:spcPct val="85000"/>
              </a:lnSpc>
              <a:buClr>
                <a:srgbClr val="FFCC00"/>
              </a:buClr>
              <a:buFont typeface="Wingdings" pitchFamily="2" charset="2"/>
              <a:buChar char="q"/>
            </a:pPr>
            <a:r>
              <a:rPr lang="en-US" sz="1800" b="1" smtClean="0">
                <a:solidFill>
                  <a:schemeClr val="bg1"/>
                </a:solidFill>
                <a:latin typeface="Verdana" pitchFamily="34" charset="0"/>
              </a:rPr>
              <a:t>Central Board of Direct Taxes (CBDT)</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lnSpc>
                <a:spcPct val="85000"/>
              </a:lnSpc>
              <a:buClr>
                <a:srgbClr val="FFCC00"/>
              </a:buClr>
              <a:buFont typeface="Wingdings" pitchFamily="2" charset="2"/>
              <a:buChar char="q"/>
            </a:pPr>
            <a:r>
              <a:rPr lang="en-US" sz="1800" b="1" smtClean="0">
                <a:solidFill>
                  <a:schemeClr val="bg1"/>
                </a:solidFill>
                <a:latin typeface="Verdana" pitchFamily="34" charset="0"/>
              </a:rPr>
              <a:t>Authority for Advance Rulings (AAR)</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lnSpc>
                <a:spcPct val="85000"/>
              </a:lnSpc>
              <a:buClr>
                <a:srgbClr val="FFCC00"/>
              </a:buClr>
              <a:buFont typeface="Wingdings" pitchFamily="2" charset="2"/>
              <a:buChar char="q"/>
            </a:pPr>
            <a:r>
              <a:rPr lang="en-US" sz="1800" b="1" smtClean="0">
                <a:solidFill>
                  <a:schemeClr val="bg1"/>
                </a:solidFill>
                <a:latin typeface="Verdana" pitchFamily="34" charset="0"/>
              </a:rPr>
              <a:t>Investment Commission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0"/>
            <a:ext cx="8229600" cy="838200"/>
          </a:xfrm>
        </p:spPr>
        <p:txBody>
          <a:bodyPr/>
          <a:lstStyle/>
          <a:p>
            <a:pPr eaLnBrk="1" hangingPunct="1"/>
            <a:r>
              <a:rPr lang="en-US" sz="3200" b="1" smtClean="0">
                <a:solidFill>
                  <a:srgbClr val="FFCC00"/>
                </a:solidFill>
                <a:latin typeface="Verdana" pitchFamily="34" charset="0"/>
              </a:rPr>
              <a:t>DIRECT TAXES</a:t>
            </a:r>
          </a:p>
        </p:txBody>
      </p:sp>
      <p:sp>
        <p:nvSpPr>
          <p:cNvPr id="14339" name="Rectangle 3"/>
          <p:cNvSpPr>
            <a:spLocks noGrp="1" noChangeArrowheads="1"/>
          </p:cNvSpPr>
          <p:nvPr>
            <p:ph type="body" idx="1"/>
          </p:nvPr>
        </p:nvSpPr>
        <p:spPr>
          <a:xfrm>
            <a:off x="457200" y="1066800"/>
            <a:ext cx="8229600" cy="5059363"/>
          </a:xfrm>
        </p:spPr>
        <p:txBody>
          <a:bodyPr/>
          <a:lstStyle/>
          <a:p>
            <a:pPr eaLnBrk="1" hangingPunct="1">
              <a:buClr>
                <a:srgbClr val="FFCC00"/>
              </a:buClr>
              <a:buFont typeface="Wingdings" pitchFamily="2" charset="2"/>
              <a:buChar char="q"/>
            </a:pPr>
            <a:endParaRPr lang="en-US" sz="1800" b="1" smtClean="0">
              <a:solidFill>
                <a:schemeClr val="bg1"/>
              </a:solidFill>
              <a:latin typeface="Verdana" pitchFamily="34" charset="0"/>
            </a:endParaRPr>
          </a:p>
          <a:p>
            <a:pPr eaLnBrk="1" hangingPunct="1">
              <a:buClr>
                <a:srgbClr val="FFCC00"/>
              </a:buClr>
              <a:buFont typeface="Wingdings" pitchFamily="2" charset="2"/>
              <a:buChar char="q"/>
            </a:pPr>
            <a:endParaRPr lang="en-US" sz="1800" b="1" smtClean="0">
              <a:solidFill>
                <a:schemeClr val="bg1"/>
              </a:solidFill>
              <a:latin typeface="Verdana" pitchFamily="34" charset="0"/>
            </a:endParaRPr>
          </a:p>
          <a:p>
            <a:pPr eaLnBrk="1" hangingPunct="1">
              <a:buClr>
                <a:srgbClr val="FFCC00"/>
              </a:buClr>
              <a:buFont typeface="Wingdings" pitchFamily="2" charset="2"/>
              <a:buNone/>
            </a:pPr>
            <a:endParaRPr lang="en-US" sz="1800" b="1" smtClean="0">
              <a:solidFill>
                <a:schemeClr val="bg1"/>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INCOME TAX</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DIVIDEND DISTRIBUTION TAX</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0"/>
            <a:ext cx="8229600" cy="762000"/>
          </a:xfrm>
        </p:spPr>
        <p:txBody>
          <a:bodyPr/>
          <a:lstStyle/>
          <a:p>
            <a:pPr eaLnBrk="1" hangingPunct="1"/>
            <a:r>
              <a:rPr lang="en-US" sz="3200" b="1" smtClean="0">
                <a:solidFill>
                  <a:srgbClr val="FFCC00"/>
                </a:solidFill>
                <a:latin typeface="Verdana" pitchFamily="34" charset="0"/>
              </a:rPr>
              <a:t>INDIRECT TAX</a:t>
            </a:r>
          </a:p>
        </p:txBody>
      </p:sp>
      <p:sp>
        <p:nvSpPr>
          <p:cNvPr id="15363" name="Rectangle 3"/>
          <p:cNvSpPr>
            <a:spLocks noGrp="1" noChangeArrowheads="1"/>
          </p:cNvSpPr>
          <p:nvPr>
            <p:ph type="body" idx="1"/>
          </p:nvPr>
        </p:nvSpPr>
        <p:spPr>
          <a:xfrm>
            <a:off x="457200" y="762000"/>
            <a:ext cx="8229600" cy="6096000"/>
          </a:xfrm>
        </p:spPr>
        <p:txBody>
          <a:bodyPr/>
          <a:lstStyle/>
          <a:p>
            <a:pPr eaLnBrk="1" hangingPunct="1">
              <a:lnSpc>
                <a:spcPct val="80000"/>
              </a:lnSpc>
              <a:buClr>
                <a:srgbClr val="FFCC00"/>
              </a:buClr>
              <a:buFont typeface="Wingdings" pitchFamily="2" charset="2"/>
              <a:buChar char="q"/>
            </a:pPr>
            <a:r>
              <a:rPr lang="en-US" sz="1800" b="1" smtClean="0">
                <a:solidFill>
                  <a:schemeClr val="bg1"/>
                </a:solidFill>
                <a:latin typeface="Verdana" pitchFamily="34" charset="0"/>
              </a:rPr>
              <a:t>Customs duty</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lnSpc>
                <a:spcPct val="80000"/>
              </a:lnSpc>
              <a:buClr>
                <a:srgbClr val="FFCC00"/>
              </a:buClr>
              <a:buFont typeface="Wingdings" pitchFamily="2" charset="2"/>
              <a:buChar char="q"/>
            </a:pPr>
            <a:r>
              <a:rPr lang="en-US" sz="1800" b="1" smtClean="0">
                <a:solidFill>
                  <a:schemeClr val="bg1"/>
                </a:solidFill>
                <a:latin typeface="Verdana" pitchFamily="34" charset="0"/>
              </a:rPr>
              <a:t>CENVAT (excise duty)</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lnSpc>
                <a:spcPct val="80000"/>
              </a:lnSpc>
              <a:buClr>
                <a:srgbClr val="FFCC00"/>
              </a:buClr>
              <a:buFont typeface="Wingdings" pitchFamily="2" charset="2"/>
              <a:buChar char="q"/>
            </a:pPr>
            <a:r>
              <a:rPr lang="en-US" sz="1800" b="1" smtClean="0">
                <a:solidFill>
                  <a:schemeClr val="bg1"/>
                </a:solidFill>
                <a:latin typeface="Verdana" pitchFamily="34" charset="0"/>
              </a:rPr>
              <a:t>Central Sales tax</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lnSpc>
                <a:spcPct val="80000"/>
              </a:lnSpc>
              <a:buClr>
                <a:srgbClr val="FFCC00"/>
              </a:buClr>
              <a:buFont typeface="Wingdings" pitchFamily="2" charset="2"/>
              <a:buChar char="q"/>
            </a:pPr>
            <a:r>
              <a:rPr lang="en-US" sz="1800" b="1" smtClean="0">
                <a:solidFill>
                  <a:schemeClr val="bg1"/>
                </a:solidFill>
                <a:latin typeface="Verdana" pitchFamily="34" charset="0"/>
              </a:rPr>
              <a:t>Value added tax</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lnSpc>
                <a:spcPct val="80000"/>
              </a:lnSpc>
              <a:buClr>
                <a:srgbClr val="FFCC00"/>
              </a:buClr>
              <a:buFont typeface="Wingdings" pitchFamily="2" charset="2"/>
              <a:buChar char="q"/>
            </a:pPr>
            <a:r>
              <a:rPr lang="en-US" sz="1800" b="1" smtClean="0">
                <a:solidFill>
                  <a:schemeClr val="bg1"/>
                </a:solidFill>
                <a:latin typeface="Verdana" pitchFamily="34" charset="0"/>
              </a:rPr>
              <a:t>Service tax</a:t>
            </a:r>
          </a:p>
          <a:p>
            <a:pPr eaLnBrk="1" hangingPunct="1">
              <a:lnSpc>
                <a:spcPct val="80000"/>
              </a:lnSpc>
              <a:buClr>
                <a:srgbClr val="FFCC00"/>
              </a:buClr>
              <a:buFont typeface="Wingdings" pitchFamily="2" charset="2"/>
              <a:buChar char="q"/>
            </a:pPr>
            <a:endParaRPr lang="en-US" sz="1800" b="1" smtClean="0">
              <a:solidFill>
                <a:schemeClr val="bg1"/>
              </a:solidFill>
              <a:latin typeface="Verdana" pitchFamily="34" charset="0"/>
            </a:endParaRPr>
          </a:p>
          <a:p>
            <a:pPr eaLnBrk="1" hangingPunct="1">
              <a:lnSpc>
                <a:spcPct val="80000"/>
              </a:lnSpc>
              <a:buClr>
                <a:srgbClr val="FFCC00"/>
              </a:buClr>
              <a:buFont typeface="Wingdings" pitchFamily="2" charset="2"/>
              <a:buChar char="q"/>
            </a:pPr>
            <a:r>
              <a:rPr lang="en-US" sz="1800" b="1" smtClean="0">
                <a:solidFill>
                  <a:schemeClr val="bg1"/>
                </a:solidFill>
                <a:latin typeface="Verdana" pitchFamily="34" charset="0"/>
              </a:rPr>
              <a:t>Octroi duty/entry tax</a:t>
            </a:r>
          </a:p>
          <a:p>
            <a:pPr eaLnBrk="1" hangingPunct="1">
              <a:lnSpc>
                <a:spcPct val="80000"/>
              </a:lnSpc>
              <a:buClr>
                <a:srgbClr val="FFCC00"/>
              </a:buClr>
              <a:buFont typeface="Wingdings" pitchFamily="2" charset="2"/>
              <a:buChar char="q"/>
            </a:pPr>
            <a:endParaRPr lang="en-US" sz="1800" b="1" smtClean="0">
              <a:solidFill>
                <a:schemeClr val="bg1"/>
              </a:solidFill>
              <a:latin typeface="Verdana" pitchFamily="34" charset="0"/>
            </a:endParaRPr>
          </a:p>
          <a:p>
            <a:pPr eaLnBrk="1" hangingPunct="1">
              <a:lnSpc>
                <a:spcPct val="80000"/>
              </a:lnSpc>
              <a:buClr>
                <a:srgbClr val="FFCC00"/>
              </a:buClr>
              <a:buFont typeface="Wingdings" pitchFamily="2" charset="2"/>
              <a:buChar char="q"/>
            </a:pPr>
            <a:r>
              <a:rPr lang="en-US" sz="1800" b="1" smtClean="0">
                <a:solidFill>
                  <a:schemeClr val="bg1"/>
                </a:solidFill>
                <a:latin typeface="Verdana" pitchFamily="34" charset="0"/>
              </a:rPr>
              <a:t>Stamp Duty</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lnSpc>
                <a:spcPct val="80000"/>
              </a:lnSpc>
              <a:buClr>
                <a:srgbClr val="FFCC00"/>
              </a:buClr>
              <a:buFont typeface="Wingdings" pitchFamily="2" charset="2"/>
              <a:buChar char="q"/>
            </a:pPr>
            <a:r>
              <a:rPr lang="en-US" sz="1800" b="1" smtClean="0">
                <a:solidFill>
                  <a:schemeClr val="bg1"/>
                </a:solidFill>
                <a:latin typeface="Verdana" pitchFamily="34" charset="0"/>
              </a:rPr>
              <a:t>R&amp;D cess</a:t>
            </a:r>
          </a:p>
          <a:p>
            <a:pPr eaLnBrk="1" hangingPunct="1">
              <a:lnSpc>
                <a:spcPct val="80000"/>
              </a:lnSpc>
              <a:buClr>
                <a:srgbClr val="FFCC00"/>
              </a:buClr>
              <a:buFont typeface="Wingdings" pitchFamily="2" charset="2"/>
              <a:buNone/>
            </a:pPr>
            <a:endParaRPr lang="en-US" sz="1800" b="1" smtClean="0">
              <a:solidFill>
                <a:schemeClr val="bg1"/>
              </a:solidFill>
              <a:latin typeface="Verdana" pitchFamily="34" charset="0"/>
            </a:endParaRPr>
          </a:p>
          <a:p>
            <a:pPr eaLnBrk="1" hangingPunct="1">
              <a:lnSpc>
                <a:spcPct val="80000"/>
              </a:lnSpc>
              <a:buClr>
                <a:srgbClr val="FFCC00"/>
              </a:buClr>
              <a:buFont typeface="Wingdings" pitchFamily="2" charset="2"/>
              <a:buChar char="q"/>
            </a:pPr>
            <a:r>
              <a:rPr lang="en-US" sz="1800" b="1" smtClean="0">
                <a:solidFill>
                  <a:schemeClr val="bg1"/>
                </a:solidFill>
                <a:latin typeface="Verdana" pitchFamily="34" charset="0"/>
              </a:rPr>
              <a:t>Works contract tax</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lnSpc>
                <a:spcPct val="80000"/>
              </a:lnSpc>
              <a:buClr>
                <a:srgbClr val="FFCC00"/>
              </a:buClr>
              <a:buFont typeface="Wingdings" pitchFamily="2" charset="2"/>
              <a:buChar char="q"/>
            </a:pPr>
            <a:r>
              <a:rPr lang="en-US" sz="1800" b="1" smtClean="0">
                <a:solidFill>
                  <a:schemeClr val="bg1"/>
                </a:solidFill>
                <a:latin typeface="Verdana" pitchFamily="34" charset="0"/>
              </a:rPr>
              <a:t>Turnover tax</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lnSpc>
                <a:spcPct val="80000"/>
              </a:lnSpc>
              <a:buClr>
                <a:srgbClr val="FFCC00"/>
              </a:buClr>
              <a:buFont typeface="Wingdings" pitchFamily="2" charset="2"/>
              <a:buChar char="q"/>
            </a:pPr>
            <a:r>
              <a:rPr lang="en-US" sz="1800" b="1" smtClean="0">
                <a:solidFill>
                  <a:schemeClr val="bg1"/>
                </a:solidFill>
                <a:latin typeface="Verdana" pitchFamily="34" charset="0"/>
              </a:rPr>
              <a:t>Purchase tax</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lnSpc>
                <a:spcPct val="80000"/>
              </a:lnSpc>
              <a:buClr>
                <a:srgbClr val="FFCC00"/>
              </a:buClr>
              <a:buFont typeface="Wingdings" pitchFamily="2" charset="2"/>
              <a:buChar char="q"/>
            </a:pPr>
            <a:r>
              <a:rPr lang="en-US" sz="1800" b="1" smtClean="0">
                <a:solidFill>
                  <a:schemeClr val="bg1"/>
                </a:solidFill>
                <a:latin typeface="Verdana" pitchFamily="34" charset="0"/>
              </a:rPr>
              <a:t>Secondary and higher education cess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152400"/>
            <a:ext cx="8229600" cy="762000"/>
          </a:xfrm>
        </p:spPr>
        <p:txBody>
          <a:bodyPr/>
          <a:lstStyle/>
          <a:p>
            <a:pPr eaLnBrk="1" hangingPunct="1"/>
            <a:r>
              <a:rPr lang="en-US" sz="3200" b="1" smtClean="0">
                <a:solidFill>
                  <a:srgbClr val="FFCC00"/>
                </a:solidFill>
                <a:latin typeface="Verdana" pitchFamily="34" charset="0"/>
              </a:rPr>
              <a:t>INTERNATIONAL TAX TREATIES</a:t>
            </a:r>
          </a:p>
        </p:txBody>
      </p:sp>
      <p:sp>
        <p:nvSpPr>
          <p:cNvPr id="16387" name="Rectangle 3"/>
          <p:cNvSpPr>
            <a:spLocks noGrp="1" noChangeArrowheads="1"/>
          </p:cNvSpPr>
          <p:nvPr>
            <p:ph type="body" idx="1"/>
          </p:nvPr>
        </p:nvSpPr>
        <p:spPr>
          <a:xfrm>
            <a:off x="457200" y="1143000"/>
            <a:ext cx="8229600" cy="4983163"/>
          </a:xfrm>
        </p:spPr>
        <p:txBody>
          <a:bodyPr/>
          <a:lstStyle/>
          <a:p>
            <a:pPr eaLnBrk="1" hangingPunct="1">
              <a:buClr>
                <a:srgbClr val="FFCC00"/>
              </a:buClr>
              <a:buFont typeface="Wingdings" pitchFamily="2" charset="2"/>
              <a:buChar char="q"/>
            </a:pPr>
            <a:endParaRPr lang="en-US" sz="1800" b="1" smtClean="0">
              <a:solidFill>
                <a:schemeClr val="bg1"/>
              </a:solidFill>
              <a:latin typeface="Verdana" pitchFamily="34" charset="0"/>
            </a:endParaRPr>
          </a:p>
          <a:p>
            <a:pPr eaLnBrk="1" hangingPunct="1">
              <a:buClr>
                <a:srgbClr val="FFCC00"/>
              </a:buClr>
              <a:buFont typeface="Wingdings" pitchFamily="2" charset="2"/>
              <a:buChar char="q"/>
            </a:pPr>
            <a:endParaRPr lang="en-US" sz="1800" b="1" smtClean="0">
              <a:solidFill>
                <a:schemeClr val="bg1"/>
              </a:solidFill>
              <a:latin typeface="Verdana" pitchFamily="34" charset="0"/>
            </a:endParaRPr>
          </a:p>
          <a:p>
            <a:pPr eaLnBrk="1" hangingPunct="1">
              <a:buClr>
                <a:srgbClr val="FFCC00"/>
              </a:buClr>
              <a:buFont typeface="Wingdings" pitchFamily="2" charset="2"/>
              <a:buChar char="q"/>
            </a:pPr>
            <a:endParaRPr lang="en-US" sz="1800" b="1" smtClean="0">
              <a:solidFill>
                <a:schemeClr val="bg1"/>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Treaties with favorable jurisdictions such as Mauritius, Cyprus, Singapore and the Netherlands</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India has entered double tax treaty with </a:t>
            </a:r>
            <a:r>
              <a:rPr lang="en-US" sz="1800" b="1" smtClean="0">
                <a:solidFill>
                  <a:srgbClr val="FFCC00"/>
                </a:solidFill>
                <a:latin typeface="Verdana" pitchFamily="34" charset="0"/>
              </a:rPr>
              <a:t>79 Countries</a:t>
            </a:r>
            <a:r>
              <a:rPr lang="en-US" sz="1800" b="1" smtClean="0">
                <a:solidFill>
                  <a:schemeClr val="bg1"/>
                </a:solidFill>
                <a:latin typeface="Verdana" pitchFamily="34" charset="0"/>
              </a:rPr>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0"/>
            <a:ext cx="8229600" cy="762000"/>
          </a:xfrm>
        </p:spPr>
        <p:txBody>
          <a:bodyPr/>
          <a:lstStyle/>
          <a:p>
            <a:pPr eaLnBrk="1" hangingPunct="1"/>
            <a:r>
              <a:rPr lang="en-US" sz="3200" b="1" smtClean="0">
                <a:solidFill>
                  <a:srgbClr val="FFCC00"/>
                </a:solidFill>
                <a:latin typeface="Verdana" pitchFamily="34" charset="0"/>
              </a:rPr>
              <a:t>IMPORTANT HR STATUTES</a:t>
            </a:r>
          </a:p>
        </p:txBody>
      </p:sp>
      <p:graphicFrame>
        <p:nvGraphicFramePr>
          <p:cNvPr id="66609" name="Group 49"/>
          <p:cNvGraphicFramePr>
            <a:graphicFrameLocks noGrp="1"/>
          </p:cNvGraphicFramePr>
          <p:nvPr>
            <p:ph idx="1"/>
          </p:nvPr>
        </p:nvGraphicFramePr>
        <p:xfrm>
          <a:off x="609600" y="914400"/>
          <a:ext cx="8077200" cy="5562602"/>
        </p:xfrm>
        <a:graphic>
          <a:graphicData uri="http://schemas.openxmlformats.org/drawingml/2006/table">
            <a:tbl>
              <a:tblPr/>
              <a:tblGrid>
                <a:gridCol w="8077200"/>
              </a:tblGrid>
              <a:tr h="46513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 typeface="Wingdings" pitchFamily="2" charset="2"/>
                        <a:buChar char="q"/>
                        <a:tabLst/>
                      </a:pPr>
                      <a:r>
                        <a:rPr kumimoji="0" lang="en-US" sz="1800" b="1" i="0" u="none" strike="noStrike" cap="none" normalizeH="0" baseline="0" smtClean="0">
                          <a:ln>
                            <a:noFill/>
                          </a:ln>
                          <a:solidFill>
                            <a:schemeClr val="bg1"/>
                          </a:solidFill>
                          <a:effectLst/>
                          <a:latin typeface="Verdana" pitchFamily="34" charset="0"/>
                        </a:rPr>
                        <a:t> </a:t>
                      </a:r>
                      <a:r>
                        <a:rPr kumimoji="0" lang="en-US" sz="1800" b="1" i="0" u="none" strike="noStrike" cap="none" normalizeH="0" baseline="0" smtClean="0">
                          <a:ln>
                            <a:noFill/>
                          </a:ln>
                          <a:solidFill>
                            <a:srgbClr val="FFCC00"/>
                          </a:solidFill>
                          <a:effectLst/>
                          <a:latin typeface="Verdana" pitchFamily="34" charset="0"/>
                        </a:rPr>
                        <a:t>TRAINING, RECRUITMENT AND SCREENING</a:t>
                      </a:r>
                      <a:endParaRPr kumimoji="0" lang="en-US" sz="1800" b="0" i="0" u="none" strike="noStrike" cap="none" normalizeH="0" baseline="0" smtClean="0">
                        <a:ln>
                          <a:noFill/>
                        </a:ln>
                        <a:solidFill>
                          <a:srgbClr val="FFCC00"/>
                        </a:solidFill>
                        <a:effectLst/>
                        <a:latin typeface="Verdana" pitchFamily="34" charset="0"/>
                      </a:endParaRP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812800">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 typeface="Wingdings" pitchFamily="2" charset="2"/>
                        <a:buChar char="q"/>
                        <a:tabLst/>
                      </a:pPr>
                      <a:r>
                        <a:rPr kumimoji="0" lang="en-US" sz="1800" b="1" i="0" u="none" strike="noStrike" cap="none" normalizeH="0" baseline="0" smtClean="0">
                          <a:ln>
                            <a:noFill/>
                          </a:ln>
                          <a:solidFill>
                            <a:schemeClr val="bg1"/>
                          </a:solidFill>
                          <a:effectLst/>
                          <a:latin typeface="Verdana" pitchFamily="34" charset="0"/>
                        </a:rPr>
                        <a:t> Employment exchanges (Compulsory notification of      vacancies) act, 1959</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527050">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 typeface="Wingdings" pitchFamily="2" charset="2"/>
                        <a:buChar char="q"/>
                        <a:tabLst/>
                      </a:pPr>
                      <a:r>
                        <a:rPr kumimoji="0" lang="en-US" sz="1800" b="1" i="0" u="none" strike="noStrike" cap="none" normalizeH="0" baseline="0" smtClean="0">
                          <a:ln>
                            <a:noFill/>
                          </a:ln>
                          <a:solidFill>
                            <a:schemeClr val="bg1"/>
                          </a:solidFill>
                          <a:effectLst/>
                          <a:latin typeface="Verdana" pitchFamily="34" charset="0"/>
                        </a:rPr>
                        <a:t> The payment of gratuity act, 1972</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469900">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 typeface="Wingdings" pitchFamily="2" charset="2"/>
                        <a:buChar char="q"/>
                        <a:tabLst/>
                      </a:pPr>
                      <a:r>
                        <a:rPr kumimoji="0" lang="en-US" sz="1800" b="1" i="0" u="none" strike="noStrike" cap="none" normalizeH="0" baseline="0" smtClean="0">
                          <a:ln>
                            <a:noFill/>
                          </a:ln>
                          <a:solidFill>
                            <a:schemeClr val="bg1"/>
                          </a:solidFill>
                          <a:effectLst/>
                          <a:latin typeface="Verdana" pitchFamily="34" charset="0"/>
                        </a:rPr>
                        <a:t> The apprentices act, 1961</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4714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 typeface="Wingdings" pitchFamily="2" charset="2"/>
                        <a:buChar char="q"/>
                        <a:tabLst/>
                      </a:pPr>
                      <a:r>
                        <a:rPr kumimoji="0" lang="en-US" sz="1800" b="1" i="0" u="none" strike="noStrike" cap="none" normalizeH="0" baseline="0" smtClean="0">
                          <a:ln>
                            <a:noFill/>
                          </a:ln>
                          <a:solidFill>
                            <a:schemeClr val="bg1"/>
                          </a:solidFill>
                          <a:effectLst/>
                          <a:latin typeface="Verdana" pitchFamily="34" charset="0"/>
                        </a:rPr>
                        <a:t> Contract labour (regulation and abolition) act, 1970</a:t>
                      </a:r>
                      <a:endParaRPr kumimoji="0" lang="en-US" sz="18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46672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 typeface="Wingdings" pitchFamily="2" charset="2"/>
                        <a:buChar char="q"/>
                        <a:tabLst/>
                      </a:pPr>
                      <a:r>
                        <a:rPr kumimoji="0" lang="en-US" sz="1800" b="1" i="0" u="none" strike="noStrike" cap="none" normalizeH="0" baseline="0" smtClean="0">
                          <a:ln>
                            <a:noFill/>
                          </a:ln>
                          <a:solidFill>
                            <a:schemeClr val="bg1"/>
                          </a:solidFill>
                          <a:effectLst/>
                          <a:latin typeface="Verdana" pitchFamily="34" charset="0"/>
                        </a:rPr>
                        <a:t> Child labour (prohibition and regulation) act, 1986</a:t>
                      </a:r>
                      <a:endParaRPr kumimoji="0" lang="en-US" sz="18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469900">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 typeface="Wingdings" pitchFamily="2" charset="2"/>
                        <a:buChar char="q"/>
                        <a:tabLst/>
                      </a:pPr>
                      <a:r>
                        <a:rPr kumimoji="0" lang="en-US" sz="1800" b="1" i="0" u="none" strike="noStrike" cap="none" normalizeH="0" baseline="0" smtClean="0">
                          <a:ln>
                            <a:noFill/>
                          </a:ln>
                          <a:solidFill>
                            <a:schemeClr val="bg1"/>
                          </a:solidFill>
                          <a:effectLst/>
                          <a:latin typeface="Verdana" pitchFamily="34" charset="0"/>
                        </a:rPr>
                        <a:t> </a:t>
                      </a:r>
                      <a:r>
                        <a:rPr kumimoji="0" lang="en-US" sz="1800" b="1" i="0" u="none" strike="noStrike" cap="none" normalizeH="0" baseline="0" smtClean="0">
                          <a:ln>
                            <a:noFill/>
                          </a:ln>
                          <a:solidFill>
                            <a:srgbClr val="FFCC00"/>
                          </a:solidFill>
                          <a:effectLst/>
                          <a:latin typeface="Verdana" pitchFamily="34" charset="0"/>
                        </a:rPr>
                        <a:t>PAY, SALARY AND BONUS</a:t>
                      </a:r>
                      <a:endParaRPr kumimoji="0" lang="en-US" sz="1800" b="0" i="0" u="none" strike="noStrike" cap="none" normalizeH="0" baseline="0" smtClean="0">
                        <a:ln>
                          <a:noFill/>
                        </a:ln>
                        <a:solidFill>
                          <a:srgbClr val="FFCC00"/>
                        </a:solidFill>
                        <a:effectLst/>
                        <a:latin typeface="Verdana" pitchFamily="34" charset="0"/>
                      </a:endParaRP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469900">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 typeface="Wingdings" pitchFamily="2" charset="2"/>
                        <a:buChar char="q"/>
                        <a:tabLst/>
                      </a:pPr>
                      <a:r>
                        <a:rPr kumimoji="0" lang="en-US" sz="1800" b="1" i="0" u="none" strike="noStrike" cap="none" normalizeH="0" baseline="0" smtClean="0">
                          <a:ln>
                            <a:noFill/>
                          </a:ln>
                          <a:solidFill>
                            <a:schemeClr val="bg1"/>
                          </a:solidFill>
                          <a:effectLst/>
                          <a:latin typeface="Verdana" pitchFamily="34" charset="0"/>
                        </a:rPr>
                        <a:t> Minimum wages act, 1948</a:t>
                      </a:r>
                      <a:endParaRPr kumimoji="0" lang="en-US" sz="18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4714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 typeface="Wingdings" pitchFamily="2" charset="2"/>
                        <a:buChar char="q"/>
                        <a:tabLst/>
                      </a:pPr>
                      <a:r>
                        <a:rPr kumimoji="0" lang="en-US" sz="1800" b="1" i="0" u="none" strike="noStrike" cap="none" normalizeH="0" baseline="0" smtClean="0">
                          <a:ln>
                            <a:noFill/>
                          </a:ln>
                          <a:solidFill>
                            <a:schemeClr val="bg1"/>
                          </a:solidFill>
                          <a:effectLst/>
                          <a:latin typeface="Verdana" pitchFamily="34" charset="0"/>
                        </a:rPr>
                        <a:t> Payment of wages act, 1936</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468313">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 typeface="Wingdings" pitchFamily="2" charset="2"/>
                        <a:buChar char="q"/>
                        <a:tabLst/>
                      </a:pPr>
                      <a:r>
                        <a:rPr kumimoji="0" lang="en-US" sz="1800" b="1" i="0" u="none" strike="noStrike" cap="none" normalizeH="0" baseline="0" smtClean="0">
                          <a:ln>
                            <a:noFill/>
                          </a:ln>
                          <a:solidFill>
                            <a:schemeClr val="bg1"/>
                          </a:solidFill>
                          <a:effectLst/>
                          <a:latin typeface="Verdana" pitchFamily="34" charset="0"/>
                        </a:rPr>
                        <a:t> Equal remuneration act, 1976</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469900">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 typeface="Wingdings" pitchFamily="2" charset="2"/>
                        <a:buChar char="q"/>
                        <a:tabLst/>
                      </a:pPr>
                      <a:r>
                        <a:rPr kumimoji="0" lang="en-US" sz="1800" b="1" i="0" u="none" strike="noStrike" cap="none" normalizeH="0" baseline="0" smtClean="0">
                          <a:ln>
                            <a:noFill/>
                          </a:ln>
                          <a:solidFill>
                            <a:schemeClr val="bg1"/>
                          </a:solidFill>
                          <a:effectLst/>
                          <a:latin typeface="Verdana" pitchFamily="34" charset="0"/>
                        </a:rPr>
                        <a:t> Payment of bonus act, 1965</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bl>
          </a:graphicData>
        </a:graphic>
      </p:graphicFrame>
      <p:sp>
        <p:nvSpPr>
          <p:cNvPr id="17437" name="Rectangle 50"/>
          <p:cNvSpPr>
            <a:spLocks noChangeArrowheads="1"/>
          </p:cNvSpPr>
          <p:nvPr/>
        </p:nvSpPr>
        <p:spPr bwMode="auto">
          <a:xfrm>
            <a:off x="5943600" y="6537325"/>
            <a:ext cx="2211388" cy="304800"/>
          </a:xfrm>
          <a:prstGeom prst="rect">
            <a:avLst/>
          </a:prstGeom>
          <a:noFill/>
          <a:ln w="9525">
            <a:noFill/>
            <a:miter lim="800000"/>
            <a:headEnd/>
            <a:tailEnd/>
          </a:ln>
        </p:spPr>
        <p:txBody>
          <a:bodyPr wrap="none">
            <a:spAutoFit/>
          </a:bodyPr>
          <a:lstStyle/>
          <a:p>
            <a:r>
              <a:rPr lang="en-US" sz="1400" b="1">
                <a:solidFill>
                  <a:srgbClr val="FFCC00"/>
                </a:solidFill>
                <a:latin typeface="Verdana" pitchFamily="34" charset="0"/>
              </a:rPr>
              <a:t>COND Next Slide……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7637" name="Group 53"/>
          <p:cNvGraphicFramePr>
            <a:graphicFrameLocks noGrp="1"/>
          </p:cNvGraphicFramePr>
          <p:nvPr>
            <p:ph idx="1"/>
          </p:nvPr>
        </p:nvGraphicFramePr>
        <p:xfrm>
          <a:off x="457200" y="533400"/>
          <a:ext cx="8229600" cy="5562605"/>
        </p:xfrm>
        <a:graphic>
          <a:graphicData uri="http://schemas.openxmlformats.org/drawingml/2006/table">
            <a:tbl>
              <a:tblPr/>
              <a:tblGrid>
                <a:gridCol w="8229600"/>
              </a:tblGrid>
              <a:tr h="469900">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Char char="q"/>
                        <a:tabLst/>
                      </a:pPr>
                      <a:r>
                        <a:rPr kumimoji="0" lang="en-US" sz="2000" b="1" i="0" u="none" strike="noStrike" cap="none" normalizeH="0" baseline="0" smtClean="0">
                          <a:ln>
                            <a:noFill/>
                          </a:ln>
                          <a:solidFill>
                            <a:srgbClr val="FFCC00"/>
                          </a:solidFill>
                          <a:effectLst/>
                          <a:latin typeface="Verdana" pitchFamily="34" charset="0"/>
                        </a:rPr>
                        <a:t> </a:t>
                      </a:r>
                      <a:r>
                        <a:rPr kumimoji="0" lang="en-US" sz="1800" b="1" i="0" u="none" strike="noStrike" cap="none" normalizeH="0" baseline="0" smtClean="0">
                          <a:ln>
                            <a:noFill/>
                          </a:ln>
                          <a:solidFill>
                            <a:srgbClr val="FFCC00"/>
                          </a:solidFill>
                          <a:effectLst/>
                          <a:latin typeface="Verdana" pitchFamily="34" charset="0"/>
                        </a:rPr>
                        <a:t>EMPLOYMET TERMS, CONDITIONS AND BENEFITS</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4333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 typeface="Wingdings" pitchFamily="2" charset="2"/>
                        <a:buChar char="q"/>
                        <a:tabLst/>
                      </a:pPr>
                      <a:r>
                        <a:rPr kumimoji="0" lang="en-US" sz="1800" b="1" i="0" u="none" strike="noStrike" cap="none" normalizeH="0" baseline="0" smtClean="0">
                          <a:ln>
                            <a:noFill/>
                          </a:ln>
                          <a:solidFill>
                            <a:schemeClr val="bg1"/>
                          </a:solidFill>
                          <a:effectLst/>
                          <a:latin typeface="Verdana" pitchFamily="34" charset="0"/>
                        </a:rPr>
                        <a:t> Factories act, 1948</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4333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 typeface="Wingdings" pitchFamily="2" charset="2"/>
                        <a:buChar char="q"/>
                        <a:tabLst/>
                      </a:pPr>
                      <a:r>
                        <a:rPr kumimoji="0" lang="en-US" sz="1800" b="1" i="0" u="none" strike="noStrike" cap="none" normalizeH="0" baseline="0" smtClean="0">
                          <a:ln>
                            <a:noFill/>
                          </a:ln>
                          <a:solidFill>
                            <a:schemeClr val="bg1"/>
                          </a:solidFill>
                          <a:effectLst/>
                          <a:latin typeface="Verdana" pitchFamily="34" charset="0"/>
                        </a:rPr>
                        <a:t> Shops and commercial establishments acts</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4333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 typeface="Wingdings" pitchFamily="2" charset="2"/>
                        <a:buChar char="q"/>
                        <a:tabLst/>
                      </a:pPr>
                      <a:r>
                        <a:rPr kumimoji="0" lang="en-US" sz="1800" b="1" i="0" u="none" strike="noStrike" cap="none" normalizeH="0" baseline="0" smtClean="0">
                          <a:ln>
                            <a:noFill/>
                          </a:ln>
                          <a:solidFill>
                            <a:schemeClr val="bg1"/>
                          </a:solidFill>
                          <a:effectLst/>
                          <a:latin typeface="Verdana" pitchFamily="34" charset="0"/>
                        </a:rPr>
                        <a:t> Industrial employment (Standing orders) act, 1946</a:t>
                      </a:r>
                      <a:endParaRPr kumimoji="0" lang="en-US" sz="12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4333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 typeface="Wingdings" pitchFamily="2" charset="2"/>
                        <a:buChar char="q"/>
                        <a:tabLst/>
                      </a:pPr>
                      <a:r>
                        <a:rPr kumimoji="0" lang="en-US" sz="1800" b="1" i="0" u="none" strike="noStrike" cap="none" normalizeH="0" baseline="0" smtClean="0">
                          <a:ln>
                            <a:noFill/>
                          </a:ln>
                          <a:solidFill>
                            <a:schemeClr val="bg1"/>
                          </a:solidFill>
                          <a:effectLst/>
                          <a:latin typeface="Verdana" pitchFamily="34" charset="0"/>
                        </a:rPr>
                        <a:t> Maternity benefit act, 1961</a:t>
                      </a:r>
                      <a:endParaRPr kumimoji="0" lang="en-US" sz="12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433388">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Char char="q"/>
                        <a:tabLst/>
                      </a:pPr>
                      <a:r>
                        <a:rPr kumimoji="0" lang="en-US" sz="1800" b="1" i="0" u="none" strike="noStrike" cap="none" normalizeH="0" baseline="0" smtClean="0">
                          <a:ln>
                            <a:noFill/>
                          </a:ln>
                          <a:solidFill>
                            <a:srgbClr val="FFCC00"/>
                          </a:solidFill>
                          <a:effectLst/>
                          <a:latin typeface="Verdana" pitchFamily="34" charset="0"/>
                        </a:rPr>
                        <a:t> SOCIAL SECURITY, INSURANCE AND COMPENSATION</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75882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 typeface="Wingdings" pitchFamily="2" charset="2"/>
                        <a:buChar char="q"/>
                        <a:tabLst/>
                      </a:pPr>
                      <a:r>
                        <a:rPr kumimoji="0" lang="en-US" sz="1800" b="1" i="0" u="none" strike="noStrike" cap="none" normalizeH="0" baseline="0" smtClean="0">
                          <a:ln>
                            <a:noFill/>
                          </a:ln>
                          <a:solidFill>
                            <a:schemeClr val="bg1"/>
                          </a:solidFill>
                          <a:effectLst/>
                          <a:latin typeface="Verdana" pitchFamily="34" charset="0"/>
                        </a:rPr>
                        <a:t> Employees’ provident funds and miscellaneous act, 1952 (“epf act”)</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4333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 typeface="Wingdings" pitchFamily="2" charset="2"/>
                        <a:buChar char="q"/>
                        <a:tabLst/>
                      </a:pPr>
                      <a:r>
                        <a:rPr kumimoji="0" lang="en-US" sz="1800" b="1" i="0" u="none" strike="noStrike" cap="none" normalizeH="0" baseline="0" smtClean="0">
                          <a:ln>
                            <a:noFill/>
                          </a:ln>
                          <a:solidFill>
                            <a:schemeClr val="bg1"/>
                          </a:solidFill>
                          <a:effectLst/>
                          <a:latin typeface="Verdana" pitchFamily="34" charset="0"/>
                        </a:rPr>
                        <a:t> Employees’ state insurance act, 1948 (“esi act”)</a:t>
                      </a:r>
                      <a:endParaRPr kumimoji="0" lang="en-US" sz="12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4333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 typeface="Wingdings" pitchFamily="2" charset="2"/>
                        <a:buChar char="q"/>
                        <a:tabLst/>
                      </a:pPr>
                      <a:r>
                        <a:rPr kumimoji="0" lang="en-US" sz="1800" b="1" i="0" u="none" strike="noStrike" cap="none" normalizeH="0" baseline="0" smtClean="0">
                          <a:ln>
                            <a:noFill/>
                          </a:ln>
                          <a:solidFill>
                            <a:schemeClr val="bg1"/>
                          </a:solidFill>
                          <a:effectLst/>
                          <a:latin typeface="Verdana" pitchFamily="34" charset="0"/>
                        </a:rPr>
                        <a:t> Workmen’s compensation act, 1923</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4333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 typeface="Wingdings" pitchFamily="2" charset="2"/>
                        <a:buChar char="q"/>
                        <a:tabLst/>
                      </a:pPr>
                      <a:r>
                        <a:rPr kumimoji="0" lang="en-US" sz="1800" b="1" i="0" u="none" strike="noStrike" cap="none" normalizeH="0" baseline="0" smtClean="0">
                          <a:ln>
                            <a:noFill/>
                          </a:ln>
                          <a:solidFill>
                            <a:schemeClr val="bg1"/>
                          </a:solidFill>
                          <a:effectLst/>
                          <a:latin typeface="Verdana" pitchFamily="34" charset="0"/>
                        </a:rPr>
                        <a:t> </a:t>
                      </a:r>
                      <a:r>
                        <a:rPr kumimoji="0" lang="en-US" sz="1800" b="1" i="0" u="none" strike="noStrike" cap="none" normalizeH="0" baseline="0" smtClean="0">
                          <a:ln>
                            <a:noFill/>
                          </a:ln>
                          <a:solidFill>
                            <a:srgbClr val="FFCC00"/>
                          </a:solidFill>
                          <a:effectLst/>
                          <a:latin typeface="Verdana" pitchFamily="34" charset="0"/>
                        </a:rPr>
                        <a:t>Disputes and liabilities </a:t>
                      </a:r>
                      <a:endParaRPr kumimoji="0" lang="en-US" sz="1200" b="0" i="0" u="none" strike="noStrike" cap="none" normalizeH="0" baseline="0" smtClean="0">
                        <a:ln>
                          <a:noFill/>
                        </a:ln>
                        <a:solidFill>
                          <a:srgbClr val="FFCC00"/>
                        </a:solidFill>
                        <a:effectLst/>
                        <a:latin typeface="Verdana" pitchFamily="34" charset="0"/>
                      </a:endParaRP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4333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 typeface="Wingdings" pitchFamily="2" charset="2"/>
                        <a:buChar char="q"/>
                        <a:tabLst/>
                      </a:pPr>
                      <a:r>
                        <a:rPr kumimoji="0" lang="en-US" sz="1800" b="1" i="0" u="none" strike="noStrike" cap="none" normalizeH="0" baseline="0" smtClean="0">
                          <a:ln>
                            <a:noFill/>
                          </a:ln>
                          <a:solidFill>
                            <a:schemeClr val="bg1"/>
                          </a:solidFill>
                          <a:effectLst/>
                          <a:latin typeface="Verdana" pitchFamily="34" charset="0"/>
                        </a:rPr>
                        <a:t> Industrial disputes act, 1947</a:t>
                      </a:r>
                      <a:endParaRPr kumimoji="0" lang="en-US" sz="12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4333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 typeface="Wingdings" pitchFamily="2" charset="2"/>
                        <a:buChar char="q"/>
                        <a:tabLst/>
                      </a:pPr>
                      <a:r>
                        <a:rPr kumimoji="0" lang="en-US" sz="1800" b="1" i="0" u="none" strike="noStrike" cap="none" normalizeH="0" baseline="0" smtClean="0">
                          <a:ln>
                            <a:noFill/>
                          </a:ln>
                          <a:solidFill>
                            <a:schemeClr val="bg1"/>
                          </a:solidFill>
                          <a:effectLst/>
                          <a:latin typeface="Verdana" pitchFamily="34" charset="0"/>
                        </a:rPr>
                        <a:t> Employer’s liability act, 1938</a:t>
                      </a:r>
                      <a:endParaRPr kumimoji="0" lang="en-US" sz="12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0"/>
            <a:ext cx="8229600" cy="914400"/>
          </a:xfrm>
        </p:spPr>
        <p:txBody>
          <a:bodyPr/>
          <a:lstStyle/>
          <a:p>
            <a:pPr eaLnBrk="1" hangingPunct="1"/>
            <a:r>
              <a:rPr lang="en-US" sz="3200" b="1" smtClean="0">
                <a:solidFill>
                  <a:srgbClr val="FFCC00"/>
                </a:solidFill>
                <a:latin typeface="Verdana" pitchFamily="34" charset="0"/>
              </a:rPr>
              <a:t>INTELLECTUAL PROPERTY</a:t>
            </a:r>
          </a:p>
        </p:txBody>
      </p:sp>
      <p:sp>
        <p:nvSpPr>
          <p:cNvPr id="19459" name="Rectangle 3"/>
          <p:cNvSpPr>
            <a:spLocks noGrp="1" noChangeArrowheads="1"/>
          </p:cNvSpPr>
          <p:nvPr>
            <p:ph type="body" idx="1"/>
          </p:nvPr>
        </p:nvSpPr>
        <p:spPr>
          <a:xfrm>
            <a:off x="457200" y="1066800"/>
            <a:ext cx="8229600" cy="5059363"/>
          </a:xfrm>
        </p:spPr>
        <p:txBody>
          <a:bodyPr/>
          <a:lstStyle/>
          <a:p>
            <a:pPr eaLnBrk="1" hangingPunct="1">
              <a:buClr>
                <a:srgbClr val="FFCC00"/>
              </a:buClr>
              <a:buFont typeface="Wingdings" pitchFamily="2" charset="2"/>
              <a:buChar char="q"/>
            </a:pPr>
            <a:endParaRPr lang="en-US" sz="1800" b="1" smtClean="0">
              <a:solidFill>
                <a:schemeClr val="bg1"/>
              </a:solidFill>
              <a:latin typeface="Verdana" pitchFamily="34" charset="0"/>
            </a:endParaRPr>
          </a:p>
          <a:p>
            <a:pPr eaLnBrk="1" hangingPunct="1">
              <a:buClr>
                <a:srgbClr val="FFCC00"/>
              </a:buClr>
              <a:buFont typeface="Wingdings" pitchFamily="2" charset="2"/>
              <a:buChar char="q"/>
            </a:pPr>
            <a:endParaRPr lang="en-US" sz="1800" b="1" smtClean="0">
              <a:solidFill>
                <a:schemeClr val="bg1"/>
              </a:solidFill>
              <a:latin typeface="Verdana" pitchFamily="34" charset="0"/>
            </a:endParaRPr>
          </a:p>
          <a:p>
            <a:pPr eaLnBrk="1" hangingPunct="1">
              <a:buClr>
                <a:srgbClr val="FFCC00"/>
              </a:buClr>
              <a:buFont typeface="Wingdings" pitchFamily="2" charset="2"/>
              <a:buNone/>
            </a:pPr>
            <a:endParaRPr lang="en-US" sz="1800" b="1" smtClean="0">
              <a:solidFill>
                <a:schemeClr val="bg1"/>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Patents</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Copy Rights</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Trade Marks</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Trade Secretes</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Geographical indication of goods</a:t>
            </a:r>
          </a:p>
          <a:p>
            <a:pPr eaLnBrk="1" hangingPunct="1">
              <a:buClr>
                <a:srgbClr val="FFCC00"/>
              </a:buClr>
              <a:buFont typeface="Wingdings" pitchFamily="2" charset="2"/>
              <a:buNone/>
            </a:pPr>
            <a:endParaRPr lang="en-US" sz="1800" b="1" smtClean="0">
              <a:solidFill>
                <a:schemeClr val="bg1"/>
              </a:solidFill>
              <a:latin typeface="Verdana"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0"/>
            <a:ext cx="8229600" cy="914400"/>
          </a:xfrm>
        </p:spPr>
        <p:txBody>
          <a:bodyPr/>
          <a:lstStyle/>
          <a:p>
            <a:pPr eaLnBrk="1" hangingPunct="1"/>
            <a:r>
              <a:rPr lang="en-US" sz="3200" b="1" smtClean="0">
                <a:solidFill>
                  <a:srgbClr val="FFCC00"/>
                </a:solidFill>
                <a:latin typeface="Verdana" pitchFamily="34" charset="0"/>
              </a:rPr>
              <a:t>ACCOUNTS AND AUDIT</a:t>
            </a:r>
          </a:p>
        </p:txBody>
      </p:sp>
      <p:sp>
        <p:nvSpPr>
          <p:cNvPr id="20483" name="Rectangle 3"/>
          <p:cNvSpPr>
            <a:spLocks noGrp="1" noChangeArrowheads="1"/>
          </p:cNvSpPr>
          <p:nvPr>
            <p:ph type="body" idx="1"/>
          </p:nvPr>
        </p:nvSpPr>
        <p:spPr>
          <a:xfrm>
            <a:off x="457200" y="1066800"/>
            <a:ext cx="8229600" cy="5059363"/>
          </a:xfrm>
        </p:spPr>
        <p:txBody>
          <a:bodyPr/>
          <a:lstStyle/>
          <a:p>
            <a:pPr eaLnBrk="1" hangingPunct="1">
              <a:buClr>
                <a:srgbClr val="FFCC00"/>
              </a:buClr>
              <a:buFont typeface="Wingdings" pitchFamily="2" charset="2"/>
              <a:buChar char="q"/>
            </a:pPr>
            <a:endParaRPr lang="en-US" sz="1800" b="1" smtClean="0">
              <a:solidFill>
                <a:schemeClr val="bg1"/>
              </a:solidFill>
              <a:latin typeface="Verdana" pitchFamily="34" charset="0"/>
            </a:endParaRPr>
          </a:p>
          <a:p>
            <a:pPr eaLnBrk="1" hangingPunct="1">
              <a:buClr>
                <a:srgbClr val="FFCC00"/>
              </a:buClr>
              <a:buFont typeface="Wingdings" pitchFamily="2" charset="2"/>
              <a:buChar char="q"/>
            </a:pPr>
            <a:endParaRPr lang="en-US" sz="1800" b="1" smtClean="0">
              <a:solidFill>
                <a:schemeClr val="bg1"/>
              </a:solidFill>
              <a:latin typeface="Verdana" pitchFamily="34" charset="0"/>
            </a:endParaRPr>
          </a:p>
          <a:p>
            <a:pPr eaLnBrk="1" hangingPunct="1">
              <a:buClr>
                <a:srgbClr val="FFCC00"/>
              </a:buClr>
              <a:buFont typeface="Wingdings" pitchFamily="2" charset="2"/>
              <a:buChar char="q"/>
            </a:pPr>
            <a:endParaRPr lang="en-US" sz="1800" b="1" smtClean="0">
              <a:solidFill>
                <a:schemeClr val="bg1"/>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Indian Accounting Standards </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Audit and Assurance Standards</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Guidance notes</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Standards on internal audit</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Opinion of expert advisory of ICAI</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IFRS to be implemented in 2011</a:t>
            </a:r>
          </a:p>
          <a:p>
            <a:pPr eaLnBrk="1" hangingPunct="1">
              <a:buClr>
                <a:srgbClr val="FFCC00"/>
              </a:buClr>
              <a:buFont typeface="Wingdings" pitchFamily="2" charset="2"/>
              <a:buNone/>
            </a:pPr>
            <a:endParaRPr lang="en-US" sz="1800" b="1" smtClean="0">
              <a:solidFill>
                <a:schemeClr val="bg1"/>
              </a:solidFill>
              <a:latin typeface="Verdana"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457200" y="609600"/>
            <a:ext cx="8229600" cy="5516563"/>
          </a:xfrm>
        </p:spPr>
        <p:txBody>
          <a:bodyPr/>
          <a:lstStyle/>
          <a:p>
            <a:pPr algn="ctr" eaLnBrk="1" hangingPunct="1">
              <a:buFontTx/>
              <a:buNone/>
            </a:pPr>
            <a:endParaRPr lang="en-US" sz="5400" b="1" smtClean="0">
              <a:solidFill>
                <a:srgbClr val="FFCC00"/>
              </a:solidFill>
              <a:latin typeface="Verdana" pitchFamily="34" charset="0"/>
            </a:endParaRPr>
          </a:p>
          <a:p>
            <a:pPr algn="ctr" eaLnBrk="1" hangingPunct="1">
              <a:buFontTx/>
              <a:buNone/>
            </a:pPr>
            <a:endParaRPr lang="en-US" sz="5400" b="1" smtClean="0">
              <a:solidFill>
                <a:srgbClr val="FFCC00"/>
              </a:solidFill>
              <a:latin typeface="Verdana" pitchFamily="34" charset="0"/>
            </a:endParaRPr>
          </a:p>
          <a:p>
            <a:pPr algn="ctr" eaLnBrk="1" hangingPunct="1">
              <a:buFontTx/>
              <a:buNone/>
            </a:pPr>
            <a:r>
              <a:rPr lang="en-US" sz="5400" b="1" smtClean="0">
                <a:solidFill>
                  <a:srgbClr val="FFCC00"/>
                </a:solidFill>
                <a:latin typeface="Verdana" pitchFamily="34" charset="0"/>
              </a:rPr>
              <a:t>WELCOME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2209800"/>
            <a:ext cx="8305800" cy="2057400"/>
          </a:xfrm>
        </p:spPr>
        <p:txBody>
          <a:bodyPr/>
          <a:lstStyle/>
          <a:p>
            <a:pPr eaLnBrk="1" hangingPunct="1"/>
            <a:r>
              <a:rPr lang="en-US" b="1" smtClean="0">
                <a:solidFill>
                  <a:srgbClr val="FFCC00"/>
                </a:solidFill>
                <a:latin typeface="Verdana" pitchFamily="34" charset="0"/>
              </a:rPr>
              <a:t>REPORTING REQUIREMENTS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0"/>
            <a:ext cx="8229600" cy="792163"/>
          </a:xfrm>
        </p:spPr>
        <p:txBody>
          <a:bodyPr/>
          <a:lstStyle/>
          <a:p>
            <a:pPr eaLnBrk="1" hangingPunct="1"/>
            <a:r>
              <a:rPr lang="en-US" sz="3600" b="1" smtClean="0">
                <a:solidFill>
                  <a:srgbClr val="FFCC00"/>
                </a:solidFill>
                <a:latin typeface="Verdana" pitchFamily="34" charset="0"/>
              </a:rPr>
              <a:t>INCOME TAX</a:t>
            </a:r>
          </a:p>
        </p:txBody>
      </p:sp>
      <p:sp>
        <p:nvSpPr>
          <p:cNvPr id="22531" name="Rectangle 3"/>
          <p:cNvSpPr>
            <a:spLocks noGrp="1" noChangeArrowheads="1"/>
          </p:cNvSpPr>
          <p:nvPr>
            <p:ph type="body" idx="1"/>
          </p:nvPr>
        </p:nvSpPr>
        <p:spPr>
          <a:xfrm>
            <a:off x="457200" y="990600"/>
            <a:ext cx="8229600" cy="5135563"/>
          </a:xfrm>
        </p:spPr>
        <p:txBody>
          <a:bodyPr/>
          <a:lstStyle/>
          <a:p>
            <a:pPr eaLnBrk="1" hangingPunct="1">
              <a:buClr>
                <a:srgbClr val="FFCC00"/>
              </a:buClr>
              <a:buFont typeface="Wingdings" pitchFamily="2" charset="2"/>
              <a:buChar char="q"/>
            </a:pPr>
            <a:endParaRPr lang="en-US" sz="1800" b="1" smtClean="0">
              <a:solidFill>
                <a:schemeClr val="bg1"/>
              </a:solidFill>
              <a:latin typeface="Verdana" pitchFamily="34" charset="0"/>
            </a:endParaRPr>
          </a:p>
          <a:p>
            <a:pPr eaLnBrk="1" hangingPunct="1">
              <a:buClr>
                <a:srgbClr val="FFCC00"/>
              </a:buClr>
              <a:buFont typeface="Wingdings" pitchFamily="2" charset="2"/>
              <a:buChar char="q"/>
            </a:pPr>
            <a:endParaRPr lang="en-US" sz="1800" b="1" smtClean="0">
              <a:solidFill>
                <a:schemeClr val="bg1"/>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Annual Tax Return </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Quarterly withholding tax return</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Accountant report under of transfer pricing rule</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Tax audit report</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Accountant report in case of MAT</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Accountant report in case of STPI/EOU/SEZ</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0"/>
            <a:ext cx="8229600" cy="838200"/>
          </a:xfrm>
        </p:spPr>
        <p:txBody>
          <a:bodyPr/>
          <a:lstStyle/>
          <a:p>
            <a:pPr eaLnBrk="1" hangingPunct="1"/>
            <a:r>
              <a:rPr lang="en-US" sz="3200" b="1" smtClean="0">
                <a:solidFill>
                  <a:srgbClr val="FFCC00"/>
                </a:solidFill>
                <a:latin typeface="Verdana" pitchFamily="34" charset="0"/>
              </a:rPr>
              <a:t>COMPANY LAW</a:t>
            </a:r>
          </a:p>
        </p:txBody>
      </p:sp>
      <p:sp>
        <p:nvSpPr>
          <p:cNvPr id="23555" name="Rectangle 3"/>
          <p:cNvSpPr>
            <a:spLocks noGrp="1" noChangeArrowheads="1"/>
          </p:cNvSpPr>
          <p:nvPr>
            <p:ph type="body" idx="1"/>
          </p:nvPr>
        </p:nvSpPr>
        <p:spPr>
          <a:xfrm>
            <a:off x="457200" y="990600"/>
            <a:ext cx="8229600" cy="5135563"/>
          </a:xfrm>
        </p:spPr>
        <p:txBody>
          <a:bodyPr/>
          <a:lstStyle/>
          <a:p>
            <a:pPr eaLnBrk="1" hangingPunct="1">
              <a:buClr>
                <a:srgbClr val="FFCC00"/>
              </a:buClr>
              <a:buFont typeface="Wingdings" pitchFamily="2" charset="2"/>
              <a:buChar char="q"/>
            </a:pPr>
            <a:endParaRPr lang="en-US" sz="1800" b="1" smtClean="0">
              <a:solidFill>
                <a:schemeClr val="bg1"/>
              </a:solidFill>
              <a:latin typeface="Verdana" pitchFamily="34" charset="0"/>
            </a:endParaRPr>
          </a:p>
          <a:p>
            <a:pPr eaLnBrk="1" hangingPunct="1">
              <a:buClr>
                <a:srgbClr val="FFCC00"/>
              </a:buClr>
              <a:buFont typeface="Wingdings" pitchFamily="2" charset="2"/>
              <a:buChar char="q"/>
            </a:pPr>
            <a:endParaRPr lang="en-US" sz="1800" b="1" smtClean="0">
              <a:solidFill>
                <a:schemeClr val="bg1"/>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Filling of annual audited financial statements</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Filling of annual return</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Filling of documents in case of </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lvl="2" eaLnBrk="1" hangingPunct="1">
              <a:buClr>
                <a:srgbClr val="FFCC00"/>
              </a:buClr>
              <a:buFont typeface="Wingdings" pitchFamily="2" charset="2"/>
              <a:buChar char="§"/>
            </a:pPr>
            <a:r>
              <a:rPr lang="en-US" sz="1600" b="1" smtClean="0">
                <a:solidFill>
                  <a:schemeClr val="bg1"/>
                </a:solidFill>
                <a:latin typeface="Verdana" pitchFamily="34" charset="0"/>
              </a:rPr>
              <a:t>Change of Director</a:t>
            </a:r>
          </a:p>
          <a:p>
            <a:pPr lvl="2" eaLnBrk="1" hangingPunct="1">
              <a:buClr>
                <a:srgbClr val="FFCC00"/>
              </a:buClr>
              <a:buFont typeface="Wingdings" pitchFamily="2" charset="2"/>
              <a:buChar char="§"/>
            </a:pPr>
            <a:r>
              <a:rPr lang="en-US" sz="1600" b="1" smtClean="0">
                <a:solidFill>
                  <a:schemeClr val="bg1"/>
                </a:solidFill>
                <a:latin typeface="Verdana" pitchFamily="34" charset="0"/>
              </a:rPr>
              <a:t>Change of Capital</a:t>
            </a:r>
          </a:p>
          <a:p>
            <a:pPr lvl="2" eaLnBrk="1" hangingPunct="1">
              <a:buClr>
                <a:srgbClr val="FFCC00"/>
              </a:buClr>
              <a:buFont typeface="Wingdings" pitchFamily="2" charset="2"/>
              <a:buChar char="§"/>
            </a:pPr>
            <a:r>
              <a:rPr lang="en-US" sz="1600" b="1" smtClean="0">
                <a:solidFill>
                  <a:schemeClr val="bg1"/>
                </a:solidFill>
                <a:latin typeface="Verdana" pitchFamily="34" charset="0"/>
              </a:rPr>
              <a:t>Change of Registered Office</a:t>
            </a:r>
          </a:p>
          <a:p>
            <a:pPr lvl="2" eaLnBrk="1" hangingPunct="1">
              <a:buClr>
                <a:srgbClr val="FFCC00"/>
              </a:buClr>
              <a:buFont typeface="Wingdings" pitchFamily="2" charset="2"/>
              <a:buChar char="§"/>
            </a:pPr>
            <a:r>
              <a:rPr lang="en-US" sz="1600" b="1" smtClean="0">
                <a:solidFill>
                  <a:schemeClr val="bg1"/>
                </a:solidFill>
                <a:latin typeface="Verdana" pitchFamily="34" charset="0"/>
              </a:rPr>
              <a:t>Registration of Charge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152400"/>
            <a:ext cx="8229600" cy="685800"/>
          </a:xfrm>
        </p:spPr>
        <p:txBody>
          <a:bodyPr/>
          <a:lstStyle/>
          <a:p>
            <a:pPr eaLnBrk="1" hangingPunct="1"/>
            <a:r>
              <a:rPr lang="en-US" sz="3200" b="1" smtClean="0">
                <a:solidFill>
                  <a:srgbClr val="FFCC00"/>
                </a:solidFill>
                <a:latin typeface="Verdana" pitchFamily="34" charset="0"/>
              </a:rPr>
              <a:t>EXCHANGE CONTROL LAW/RBI</a:t>
            </a:r>
          </a:p>
        </p:txBody>
      </p:sp>
      <p:sp>
        <p:nvSpPr>
          <p:cNvPr id="24579" name="Rectangle 3"/>
          <p:cNvSpPr>
            <a:spLocks noGrp="1" noChangeArrowheads="1"/>
          </p:cNvSpPr>
          <p:nvPr>
            <p:ph type="body" idx="1"/>
          </p:nvPr>
        </p:nvSpPr>
        <p:spPr>
          <a:xfrm>
            <a:off x="457200" y="1143000"/>
            <a:ext cx="8229600" cy="4983163"/>
          </a:xfrm>
        </p:spPr>
        <p:txBody>
          <a:bodyPr/>
          <a:lstStyle/>
          <a:p>
            <a:pPr eaLnBrk="1" hangingPunct="1">
              <a:buClr>
                <a:srgbClr val="FFCC00"/>
              </a:buClr>
              <a:buFont typeface="Wingdings" pitchFamily="2" charset="2"/>
              <a:buChar char="q"/>
            </a:pPr>
            <a:endParaRPr lang="en-US" sz="1800" b="1" smtClean="0">
              <a:solidFill>
                <a:schemeClr val="bg1"/>
              </a:solidFill>
              <a:latin typeface="Verdana" pitchFamily="34" charset="0"/>
            </a:endParaRPr>
          </a:p>
          <a:p>
            <a:pPr eaLnBrk="1" hangingPunct="1">
              <a:buClr>
                <a:srgbClr val="FFCC00"/>
              </a:buClr>
              <a:buFont typeface="Wingdings" pitchFamily="2" charset="2"/>
              <a:buChar char="q"/>
            </a:pPr>
            <a:endParaRPr lang="en-US" sz="1800" b="1" smtClean="0">
              <a:solidFill>
                <a:schemeClr val="bg1"/>
              </a:solidFill>
              <a:latin typeface="Verdana" pitchFamily="34" charset="0"/>
            </a:endParaRPr>
          </a:p>
          <a:p>
            <a:pPr eaLnBrk="1" hangingPunct="1">
              <a:buClr>
                <a:srgbClr val="FFCC00"/>
              </a:buClr>
              <a:buFont typeface="Wingdings" pitchFamily="2" charset="2"/>
              <a:buChar char="q"/>
            </a:pPr>
            <a:endParaRPr lang="en-US" sz="1800" b="1" smtClean="0">
              <a:solidFill>
                <a:schemeClr val="bg1"/>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Intimation to RBI from receipt of capital</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Intimation to RBI from the date of allotment of shares</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Annual return to RBI</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381000" y="152400"/>
            <a:ext cx="8229600" cy="838200"/>
          </a:xfrm>
        </p:spPr>
        <p:txBody>
          <a:bodyPr/>
          <a:lstStyle/>
          <a:p>
            <a:pPr eaLnBrk="1" hangingPunct="1"/>
            <a:r>
              <a:rPr lang="en-US" sz="3200" b="1" smtClean="0">
                <a:solidFill>
                  <a:srgbClr val="FFCC00"/>
                </a:solidFill>
                <a:latin typeface="Verdana" pitchFamily="34" charset="0"/>
              </a:rPr>
              <a:t>SERVICE TAX LAW</a:t>
            </a:r>
          </a:p>
        </p:txBody>
      </p:sp>
      <p:sp>
        <p:nvSpPr>
          <p:cNvPr id="25603" name="Rectangle 3"/>
          <p:cNvSpPr>
            <a:spLocks noGrp="1" noChangeArrowheads="1"/>
          </p:cNvSpPr>
          <p:nvPr>
            <p:ph type="body" idx="1"/>
          </p:nvPr>
        </p:nvSpPr>
        <p:spPr>
          <a:xfrm>
            <a:off x="457200" y="1143000"/>
            <a:ext cx="8229600" cy="4983163"/>
          </a:xfrm>
        </p:spPr>
        <p:txBody>
          <a:bodyPr/>
          <a:lstStyle/>
          <a:p>
            <a:pPr eaLnBrk="1" hangingPunct="1">
              <a:buClr>
                <a:srgbClr val="FFCC00"/>
              </a:buClr>
              <a:buFont typeface="Wingdings" pitchFamily="2" charset="2"/>
              <a:buChar char="q"/>
            </a:pPr>
            <a:endParaRPr lang="en-US" sz="1800" b="1" smtClean="0">
              <a:solidFill>
                <a:schemeClr val="bg1"/>
              </a:solidFill>
              <a:latin typeface="Verdana" pitchFamily="34" charset="0"/>
            </a:endParaRPr>
          </a:p>
          <a:p>
            <a:pPr eaLnBrk="1" hangingPunct="1">
              <a:buClr>
                <a:srgbClr val="FFCC00"/>
              </a:buClr>
              <a:buFont typeface="Wingdings" pitchFamily="2" charset="2"/>
              <a:buChar char="q"/>
            </a:pPr>
            <a:endParaRPr lang="en-US" sz="1800" b="1" smtClean="0">
              <a:solidFill>
                <a:schemeClr val="bg1"/>
              </a:solidFill>
              <a:latin typeface="Verdana" pitchFamily="34" charset="0"/>
            </a:endParaRPr>
          </a:p>
          <a:p>
            <a:pPr eaLnBrk="1" hangingPunct="1">
              <a:buClr>
                <a:srgbClr val="FFCC00"/>
              </a:buClr>
              <a:buFont typeface="Wingdings" pitchFamily="2" charset="2"/>
              <a:buChar char="q"/>
            </a:pPr>
            <a:endParaRPr lang="en-US" sz="1800" b="1" smtClean="0">
              <a:solidFill>
                <a:schemeClr val="bg1"/>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Monthly deposit of tax</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Half yearly tax return </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Refund of Service Tax within 1 year</a:t>
            </a:r>
          </a:p>
          <a:p>
            <a:pPr eaLnBrk="1" hangingPunct="1">
              <a:buClr>
                <a:srgbClr val="FFCC00"/>
              </a:buClr>
              <a:buFont typeface="Wingdings" pitchFamily="2" charset="2"/>
              <a:buNone/>
            </a:pPr>
            <a:endParaRPr lang="en-US" sz="1800" b="1" smtClean="0">
              <a:solidFill>
                <a:schemeClr val="bg1"/>
              </a:solidFill>
              <a:latin typeface="Verdana"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0"/>
            <a:ext cx="8229600" cy="685800"/>
          </a:xfrm>
        </p:spPr>
        <p:txBody>
          <a:bodyPr/>
          <a:lstStyle/>
          <a:p>
            <a:pPr eaLnBrk="1" hangingPunct="1"/>
            <a:r>
              <a:rPr lang="en-US" sz="3200" b="1" smtClean="0">
                <a:solidFill>
                  <a:srgbClr val="FFCC00"/>
                </a:solidFill>
                <a:latin typeface="Verdana" pitchFamily="34" charset="0"/>
              </a:rPr>
              <a:t>STPI</a:t>
            </a:r>
          </a:p>
        </p:txBody>
      </p:sp>
      <p:sp>
        <p:nvSpPr>
          <p:cNvPr id="26627" name="Rectangle 3"/>
          <p:cNvSpPr>
            <a:spLocks noGrp="1" noChangeArrowheads="1"/>
          </p:cNvSpPr>
          <p:nvPr>
            <p:ph type="body" idx="1"/>
          </p:nvPr>
        </p:nvSpPr>
        <p:spPr>
          <a:xfrm>
            <a:off x="457200" y="1066800"/>
            <a:ext cx="8229600" cy="5059363"/>
          </a:xfrm>
        </p:spPr>
        <p:txBody>
          <a:bodyPr/>
          <a:lstStyle/>
          <a:p>
            <a:pPr eaLnBrk="1" hangingPunct="1">
              <a:buClr>
                <a:srgbClr val="FFCC00"/>
              </a:buClr>
              <a:buFont typeface="Wingdings" pitchFamily="2" charset="2"/>
              <a:buChar char="q"/>
            </a:pPr>
            <a:endParaRPr lang="en-US" sz="1800" b="1" smtClean="0">
              <a:solidFill>
                <a:schemeClr val="bg1"/>
              </a:solidFill>
              <a:latin typeface="Verdana" pitchFamily="34" charset="0"/>
            </a:endParaRPr>
          </a:p>
          <a:p>
            <a:pPr eaLnBrk="1" hangingPunct="1">
              <a:buClr>
                <a:srgbClr val="FFCC00"/>
              </a:buClr>
              <a:buFont typeface="Wingdings" pitchFamily="2" charset="2"/>
              <a:buChar char="q"/>
            </a:pPr>
            <a:endParaRPr lang="en-US" sz="1800" b="1" smtClean="0">
              <a:solidFill>
                <a:schemeClr val="bg1"/>
              </a:solidFill>
              <a:latin typeface="Verdana" pitchFamily="34" charset="0"/>
            </a:endParaRPr>
          </a:p>
          <a:p>
            <a:pPr eaLnBrk="1" hangingPunct="1">
              <a:buClr>
                <a:srgbClr val="FFCC00"/>
              </a:buClr>
              <a:buFont typeface="Wingdings" pitchFamily="2" charset="2"/>
              <a:buChar char="q"/>
            </a:pPr>
            <a:endParaRPr lang="en-US" sz="1800" b="1" smtClean="0">
              <a:solidFill>
                <a:schemeClr val="bg1"/>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Monthly progress report</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Annual return</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Filling of Softex form</a:t>
            </a:r>
          </a:p>
          <a:p>
            <a:pPr eaLnBrk="1" hangingPunct="1">
              <a:buClr>
                <a:srgbClr val="FFCC00"/>
              </a:buClr>
              <a:buFont typeface="Wingdings" pitchFamily="2" charset="2"/>
              <a:buChar char="q"/>
            </a:pPr>
            <a:endParaRPr lang="en-US" sz="1800" b="1" smtClean="0">
              <a:solidFill>
                <a:schemeClr val="bg1"/>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Reimbursement of CST on half yearly basis</a:t>
            </a:r>
          </a:p>
          <a:p>
            <a:pPr eaLnBrk="1" hangingPunct="1">
              <a:buClr>
                <a:srgbClr val="FFCC00"/>
              </a:buClr>
              <a:buFont typeface="Wingdings" pitchFamily="2" charset="2"/>
              <a:buNone/>
            </a:pPr>
            <a:endParaRPr lang="en-US" sz="1800" b="1" smtClean="0">
              <a:solidFill>
                <a:schemeClr val="bg1"/>
              </a:solidFill>
              <a:latin typeface="Verdana"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0"/>
            <a:ext cx="8229600" cy="762000"/>
          </a:xfrm>
        </p:spPr>
        <p:txBody>
          <a:bodyPr/>
          <a:lstStyle/>
          <a:p>
            <a:pPr eaLnBrk="1" hangingPunct="1"/>
            <a:r>
              <a:rPr lang="en-US" sz="3200" b="1" smtClean="0">
                <a:solidFill>
                  <a:srgbClr val="FFCC00"/>
                </a:solidFill>
                <a:latin typeface="Verdana" pitchFamily="34" charset="0"/>
              </a:rPr>
              <a:t>VAT/CST</a:t>
            </a:r>
          </a:p>
        </p:txBody>
      </p:sp>
      <p:sp>
        <p:nvSpPr>
          <p:cNvPr id="27651" name="Rectangle 3"/>
          <p:cNvSpPr>
            <a:spLocks noGrp="1" noChangeArrowheads="1"/>
          </p:cNvSpPr>
          <p:nvPr>
            <p:ph type="body" idx="1"/>
          </p:nvPr>
        </p:nvSpPr>
        <p:spPr>
          <a:xfrm>
            <a:off x="457200" y="1066800"/>
            <a:ext cx="8229600" cy="5059363"/>
          </a:xfrm>
        </p:spPr>
        <p:txBody>
          <a:bodyPr/>
          <a:lstStyle/>
          <a:p>
            <a:pPr eaLnBrk="1" hangingPunct="1">
              <a:buClr>
                <a:srgbClr val="FFCC00"/>
              </a:buClr>
              <a:buFont typeface="Wingdings" pitchFamily="2" charset="2"/>
              <a:buChar char="q"/>
            </a:pPr>
            <a:endParaRPr lang="en-US" sz="1800" b="1" smtClean="0">
              <a:solidFill>
                <a:schemeClr val="bg1"/>
              </a:solidFill>
              <a:latin typeface="Verdana" pitchFamily="34" charset="0"/>
            </a:endParaRPr>
          </a:p>
          <a:p>
            <a:pPr eaLnBrk="1" hangingPunct="1">
              <a:buClr>
                <a:srgbClr val="FFCC00"/>
              </a:buClr>
              <a:buFont typeface="Wingdings" pitchFamily="2" charset="2"/>
              <a:buChar char="q"/>
            </a:pPr>
            <a:endParaRPr lang="en-US" sz="1800" b="1" smtClean="0">
              <a:solidFill>
                <a:schemeClr val="bg1"/>
              </a:solidFill>
              <a:latin typeface="Verdana" pitchFamily="34" charset="0"/>
            </a:endParaRPr>
          </a:p>
          <a:p>
            <a:pPr eaLnBrk="1" hangingPunct="1">
              <a:buClr>
                <a:srgbClr val="FFCC00"/>
              </a:buClr>
              <a:buFont typeface="Wingdings" pitchFamily="2" charset="2"/>
              <a:buChar char="q"/>
            </a:pPr>
            <a:endParaRPr lang="en-US" sz="1800" b="1" smtClean="0">
              <a:solidFill>
                <a:schemeClr val="bg1"/>
              </a:solidFill>
              <a:latin typeface="Verdana" pitchFamily="34" charset="0"/>
            </a:endParaRPr>
          </a:p>
          <a:p>
            <a:pPr eaLnBrk="1" hangingPunct="1">
              <a:buClr>
                <a:srgbClr val="FFCC00"/>
              </a:buClr>
              <a:buFont typeface="Wingdings" pitchFamily="2" charset="2"/>
              <a:buChar char="q"/>
            </a:pPr>
            <a:endParaRPr lang="en-US" sz="1800" b="1" smtClean="0">
              <a:solidFill>
                <a:schemeClr val="bg1"/>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Monthly/Quarterly return</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Annual return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0"/>
            <a:ext cx="8229600" cy="1219200"/>
          </a:xfrm>
        </p:spPr>
        <p:txBody>
          <a:bodyPr/>
          <a:lstStyle/>
          <a:p>
            <a:pPr eaLnBrk="1" hangingPunct="1"/>
            <a:r>
              <a:rPr lang="en-US" sz="3200" b="1" smtClean="0">
                <a:solidFill>
                  <a:srgbClr val="FFCC00"/>
                </a:solidFill>
                <a:latin typeface="Verdana" pitchFamily="34" charset="0"/>
              </a:rPr>
              <a:t>EXTRACTION OF EARNINGS OUT OF INDIA</a:t>
            </a:r>
          </a:p>
        </p:txBody>
      </p:sp>
      <p:sp>
        <p:nvSpPr>
          <p:cNvPr id="28675" name="Rectangle 3"/>
          <p:cNvSpPr>
            <a:spLocks noGrp="1" noChangeArrowheads="1"/>
          </p:cNvSpPr>
          <p:nvPr>
            <p:ph type="body" idx="1"/>
          </p:nvPr>
        </p:nvSpPr>
        <p:spPr>
          <a:xfrm>
            <a:off x="457200" y="1295400"/>
            <a:ext cx="8229600" cy="4830763"/>
          </a:xfrm>
        </p:spPr>
        <p:txBody>
          <a:bodyPr/>
          <a:lstStyle/>
          <a:p>
            <a:pPr eaLnBrk="1" hangingPunct="1">
              <a:buClr>
                <a:srgbClr val="FFCC00"/>
              </a:buClr>
              <a:buFont typeface="Wingdings" pitchFamily="2" charset="2"/>
              <a:buChar char="q"/>
            </a:pPr>
            <a:endParaRPr lang="en-US" sz="1800" b="1" smtClean="0">
              <a:solidFill>
                <a:schemeClr val="bg1"/>
              </a:solidFill>
              <a:latin typeface="Verdana" pitchFamily="34" charset="0"/>
            </a:endParaRPr>
          </a:p>
          <a:p>
            <a:pPr eaLnBrk="1" hangingPunct="1">
              <a:buClr>
                <a:srgbClr val="FFCC00"/>
              </a:buClr>
              <a:buFont typeface="Wingdings" pitchFamily="2" charset="2"/>
              <a:buChar char="q"/>
            </a:pPr>
            <a:endParaRPr lang="en-US" sz="1800" b="1" smtClean="0">
              <a:solidFill>
                <a:schemeClr val="bg1"/>
              </a:solidFill>
              <a:latin typeface="Verdana" pitchFamily="34" charset="0"/>
            </a:endParaRPr>
          </a:p>
          <a:p>
            <a:pPr eaLnBrk="1" hangingPunct="1">
              <a:buClr>
                <a:srgbClr val="FFCC00"/>
              </a:buClr>
              <a:buFont typeface="Wingdings" pitchFamily="2" charset="2"/>
              <a:buChar char="q"/>
            </a:pPr>
            <a:endParaRPr lang="en-US" sz="1800" b="1" smtClean="0">
              <a:solidFill>
                <a:schemeClr val="bg1"/>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Dividend </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Buyback</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Redemption</a:t>
            </a:r>
          </a:p>
          <a:p>
            <a:pPr eaLnBrk="1" hangingPunct="1">
              <a:buClr>
                <a:srgbClr val="FFCC00"/>
              </a:buClr>
              <a:buFont typeface="Wingdings" pitchFamily="2" charset="2"/>
              <a:buNone/>
            </a:pPr>
            <a:endParaRPr lang="en-US" sz="1800" b="1" smtClean="0">
              <a:solidFill>
                <a:schemeClr val="bg1"/>
              </a:solidFill>
              <a:latin typeface="Verdana"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0"/>
            <a:ext cx="8229600" cy="838200"/>
          </a:xfrm>
        </p:spPr>
        <p:txBody>
          <a:bodyPr/>
          <a:lstStyle/>
          <a:p>
            <a:pPr eaLnBrk="1" hangingPunct="1"/>
            <a:r>
              <a:rPr lang="en-US" sz="3200" b="1" smtClean="0">
                <a:solidFill>
                  <a:srgbClr val="FFCC00"/>
                </a:solidFill>
                <a:latin typeface="Verdana" pitchFamily="34" charset="0"/>
              </a:rPr>
              <a:t>EXIT STRATEGY</a:t>
            </a:r>
          </a:p>
        </p:txBody>
      </p:sp>
      <p:sp>
        <p:nvSpPr>
          <p:cNvPr id="29699" name="Rectangle 3"/>
          <p:cNvSpPr>
            <a:spLocks noGrp="1" noChangeArrowheads="1"/>
          </p:cNvSpPr>
          <p:nvPr>
            <p:ph type="body" idx="1"/>
          </p:nvPr>
        </p:nvSpPr>
        <p:spPr>
          <a:xfrm>
            <a:off x="457200" y="990600"/>
            <a:ext cx="8229600" cy="5135563"/>
          </a:xfrm>
        </p:spPr>
        <p:txBody>
          <a:bodyPr/>
          <a:lstStyle/>
          <a:p>
            <a:pPr eaLnBrk="1" hangingPunct="1">
              <a:buClr>
                <a:srgbClr val="FFCC00"/>
              </a:buClr>
              <a:buFont typeface="Wingdings" pitchFamily="2" charset="2"/>
              <a:buChar char="q"/>
            </a:pPr>
            <a:endParaRPr lang="en-US" sz="1800" b="1" smtClean="0">
              <a:solidFill>
                <a:schemeClr val="bg1"/>
              </a:solidFill>
              <a:latin typeface="Verdana" pitchFamily="34" charset="0"/>
            </a:endParaRPr>
          </a:p>
          <a:p>
            <a:pPr eaLnBrk="1" hangingPunct="1">
              <a:buClr>
                <a:srgbClr val="FFCC00"/>
              </a:buClr>
              <a:buFont typeface="Wingdings" pitchFamily="2" charset="2"/>
              <a:buChar char="q"/>
            </a:pPr>
            <a:endParaRPr lang="en-US" sz="1800" b="1" smtClean="0">
              <a:solidFill>
                <a:schemeClr val="bg1"/>
              </a:solidFill>
              <a:latin typeface="Verdana" pitchFamily="34" charset="0"/>
            </a:endParaRPr>
          </a:p>
          <a:p>
            <a:pPr eaLnBrk="1" hangingPunct="1">
              <a:buClr>
                <a:srgbClr val="FFCC00"/>
              </a:buClr>
              <a:buFont typeface="Wingdings" pitchFamily="2" charset="2"/>
              <a:buChar char="q"/>
            </a:pPr>
            <a:endParaRPr lang="en-US" sz="1800" b="1" smtClean="0">
              <a:solidFill>
                <a:schemeClr val="bg1"/>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Dissolution of company </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Sale of share</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Merger/Amalgamation</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IPO</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type="body" idx="1"/>
          </p:nvPr>
        </p:nvSpPr>
        <p:spPr>
          <a:xfrm>
            <a:off x="457200" y="457200"/>
            <a:ext cx="8229600" cy="6019800"/>
          </a:xfrm>
        </p:spPr>
        <p:txBody>
          <a:bodyPr/>
          <a:lstStyle/>
          <a:p>
            <a:pPr algn="ctr" eaLnBrk="1" hangingPunct="1">
              <a:buFontTx/>
              <a:buNone/>
            </a:pPr>
            <a:endParaRPr lang="en-US" sz="4400" b="1" smtClean="0">
              <a:latin typeface="Verdana" pitchFamily="34" charset="0"/>
            </a:endParaRPr>
          </a:p>
          <a:p>
            <a:pPr algn="ctr" eaLnBrk="1" hangingPunct="1">
              <a:buFontTx/>
              <a:buNone/>
            </a:pPr>
            <a:endParaRPr lang="en-US" sz="4400" b="1" smtClean="0">
              <a:solidFill>
                <a:srgbClr val="FFCC00"/>
              </a:solidFill>
              <a:latin typeface="Verdana" pitchFamily="34" charset="0"/>
            </a:endParaRPr>
          </a:p>
          <a:p>
            <a:pPr algn="ctr" eaLnBrk="1" hangingPunct="1">
              <a:buFontTx/>
              <a:buNone/>
            </a:pPr>
            <a:r>
              <a:rPr lang="en-US" sz="4400" b="1" smtClean="0">
                <a:solidFill>
                  <a:srgbClr val="FFCC00"/>
                </a:solidFill>
                <a:latin typeface="Verdana" pitchFamily="34" charset="0"/>
              </a:rPr>
              <a:t>INCOME TAX LAW AT A GLANCE </a:t>
            </a:r>
          </a:p>
          <a:p>
            <a:pPr algn="ctr" eaLnBrk="1" hangingPunct="1">
              <a:buFontTx/>
              <a:buNone/>
            </a:pPr>
            <a:r>
              <a:rPr lang="en-US" sz="4400" b="1" smtClean="0">
                <a:solidFill>
                  <a:srgbClr val="FFCC00"/>
                </a:solidFill>
                <a:latin typeface="Verdana" pitchFamily="34" charset="0"/>
              </a:rPr>
              <a:t>IN </a:t>
            </a:r>
          </a:p>
          <a:p>
            <a:pPr algn="ctr" eaLnBrk="1" hangingPunct="1">
              <a:buFontTx/>
              <a:buNone/>
            </a:pPr>
            <a:r>
              <a:rPr lang="en-US" sz="4400" b="1" smtClean="0">
                <a:solidFill>
                  <a:srgbClr val="FFCC00"/>
                </a:solidFill>
                <a:latin typeface="Verdana" pitchFamily="34" charset="0"/>
              </a:rPr>
              <a:t>INDIA</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0"/>
            <a:ext cx="8229600" cy="685800"/>
          </a:xfrm>
        </p:spPr>
        <p:txBody>
          <a:bodyPr/>
          <a:lstStyle/>
          <a:p>
            <a:pPr eaLnBrk="1" hangingPunct="1"/>
            <a:r>
              <a:rPr lang="en-US" sz="3200" b="1" smtClean="0">
                <a:solidFill>
                  <a:srgbClr val="FFCC00"/>
                </a:solidFill>
                <a:latin typeface="Verdana" pitchFamily="34" charset="0"/>
              </a:rPr>
              <a:t>ABOUT ARA</a:t>
            </a:r>
          </a:p>
        </p:txBody>
      </p:sp>
      <p:sp>
        <p:nvSpPr>
          <p:cNvPr id="4099" name="Rectangle 3"/>
          <p:cNvSpPr>
            <a:spLocks noGrp="1" noChangeArrowheads="1"/>
          </p:cNvSpPr>
          <p:nvPr>
            <p:ph type="body" idx="1"/>
          </p:nvPr>
        </p:nvSpPr>
        <p:spPr>
          <a:xfrm>
            <a:off x="457200" y="685800"/>
            <a:ext cx="8229600" cy="6172200"/>
          </a:xfrm>
        </p:spPr>
        <p:txBody>
          <a:bodyPr/>
          <a:lstStyle/>
          <a:p>
            <a:pPr algn="just" eaLnBrk="1" hangingPunct="1">
              <a:lnSpc>
                <a:spcPct val="90000"/>
              </a:lnSpc>
              <a:buClr>
                <a:srgbClr val="FFCC00"/>
              </a:buClr>
              <a:buFont typeface="Wingdings" pitchFamily="2" charset="2"/>
              <a:buChar char="q"/>
            </a:pPr>
            <a:r>
              <a:rPr lang="en-US" sz="1400" b="1" dirty="0" smtClean="0">
                <a:solidFill>
                  <a:schemeClr val="bg1"/>
                </a:solidFill>
                <a:latin typeface="Verdana" pitchFamily="34" charset="0"/>
              </a:rPr>
              <a:t>ARA is a firm of chartered accountants. </a:t>
            </a:r>
          </a:p>
          <a:p>
            <a:pPr algn="just" eaLnBrk="1" hangingPunct="1">
              <a:lnSpc>
                <a:spcPct val="90000"/>
              </a:lnSpc>
              <a:buClr>
                <a:srgbClr val="FFCC00"/>
              </a:buClr>
              <a:buFont typeface="Wingdings" pitchFamily="2" charset="2"/>
              <a:buNone/>
            </a:pPr>
            <a:endParaRPr lang="en-US" sz="1400" b="1" dirty="0" smtClean="0">
              <a:solidFill>
                <a:schemeClr val="bg1"/>
              </a:solidFill>
              <a:latin typeface="Verdana" pitchFamily="34" charset="0"/>
            </a:endParaRPr>
          </a:p>
          <a:p>
            <a:pPr algn="just" eaLnBrk="1" hangingPunct="1">
              <a:lnSpc>
                <a:spcPct val="90000"/>
              </a:lnSpc>
              <a:buClr>
                <a:srgbClr val="FFCC00"/>
              </a:buClr>
              <a:buFont typeface="Wingdings" pitchFamily="2" charset="2"/>
              <a:buChar char="q"/>
            </a:pPr>
            <a:r>
              <a:rPr lang="en-US" sz="1400" b="1" dirty="0" smtClean="0">
                <a:solidFill>
                  <a:schemeClr val="bg1"/>
                </a:solidFill>
                <a:latin typeface="Verdana" pitchFamily="34" charset="0"/>
              </a:rPr>
              <a:t>ARA firm was formed in the </a:t>
            </a:r>
            <a:r>
              <a:rPr lang="en-US" sz="1400" b="1" dirty="0" smtClean="0">
                <a:solidFill>
                  <a:srgbClr val="FFCC00"/>
                </a:solidFill>
                <a:latin typeface="Verdana" pitchFamily="34" charset="0"/>
              </a:rPr>
              <a:t>1988 (22 years)</a:t>
            </a:r>
            <a:r>
              <a:rPr lang="en-US" sz="1400" b="1" dirty="0" smtClean="0">
                <a:solidFill>
                  <a:schemeClr val="bg1"/>
                </a:solidFill>
                <a:latin typeface="Verdana" pitchFamily="34" charset="0"/>
              </a:rPr>
              <a:t>.</a:t>
            </a:r>
          </a:p>
          <a:p>
            <a:pPr algn="just" eaLnBrk="1" hangingPunct="1">
              <a:lnSpc>
                <a:spcPct val="90000"/>
              </a:lnSpc>
              <a:buClr>
                <a:srgbClr val="FFCC00"/>
              </a:buClr>
              <a:buFont typeface="Wingdings" pitchFamily="2" charset="2"/>
              <a:buNone/>
            </a:pPr>
            <a:endParaRPr lang="en-US" sz="1400" b="1" dirty="0" smtClean="0">
              <a:solidFill>
                <a:schemeClr val="bg1"/>
              </a:solidFill>
              <a:latin typeface="Verdana" pitchFamily="34" charset="0"/>
            </a:endParaRPr>
          </a:p>
          <a:p>
            <a:pPr algn="just" eaLnBrk="1" hangingPunct="1">
              <a:lnSpc>
                <a:spcPct val="90000"/>
              </a:lnSpc>
              <a:buClr>
                <a:srgbClr val="FFCC00"/>
              </a:buClr>
              <a:buFont typeface="Wingdings" pitchFamily="2" charset="2"/>
              <a:buChar char="q"/>
            </a:pPr>
            <a:r>
              <a:rPr lang="en-US" sz="1400" b="1" dirty="0" smtClean="0">
                <a:solidFill>
                  <a:schemeClr val="bg1"/>
                </a:solidFill>
                <a:latin typeface="Verdana" pitchFamily="34" charset="0"/>
              </a:rPr>
              <a:t>ARA firm provide Services in the area of </a:t>
            </a:r>
            <a:r>
              <a:rPr lang="en-US" sz="1400" b="1" dirty="0" smtClean="0">
                <a:solidFill>
                  <a:srgbClr val="FFCC00"/>
                </a:solidFill>
                <a:latin typeface="Verdana" pitchFamily="34" charset="0"/>
              </a:rPr>
              <a:t>Audit, Tax (Direct, indirect) and Advisory.</a:t>
            </a:r>
          </a:p>
          <a:p>
            <a:pPr algn="just" eaLnBrk="1" hangingPunct="1">
              <a:lnSpc>
                <a:spcPct val="90000"/>
              </a:lnSpc>
              <a:buClr>
                <a:srgbClr val="FFCC00"/>
              </a:buClr>
              <a:buFont typeface="Wingdings" pitchFamily="2" charset="2"/>
              <a:buNone/>
            </a:pPr>
            <a:endParaRPr lang="en-US" sz="1400" b="1" dirty="0" smtClean="0">
              <a:solidFill>
                <a:srgbClr val="FFCC00"/>
              </a:solidFill>
              <a:latin typeface="Verdana" pitchFamily="34" charset="0"/>
            </a:endParaRPr>
          </a:p>
          <a:p>
            <a:pPr algn="just" eaLnBrk="1" hangingPunct="1">
              <a:lnSpc>
                <a:spcPct val="90000"/>
              </a:lnSpc>
              <a:buClr>
                <a:srgbClr val="FFCC00"/>
              </a:buClr>
              <a:buFont typeface="Wingdings" pitchFamily="2" charset="2"/>
              <a:buChar char="q"/>
            </a:pPr>
            <a:r>
              <a:rPr lang="en-US" sz="1400" b="1" dirty="0" smtClean="0">
                <a:solidFill>
                  <a:schemeClr val="bg1"/>
                </a:solidFill>
                <a:latin typeface="Verdana" pitchFamily="34" charset="0"/>
              </a:rPr>
              <a:t>ARA team is comprised of more than </a:t>
            </a:r>
            <a:r>
              <a:rPr lang="en-US" sz="1400" b="1" dirty="0" smtClean="0">
                <a:solidFill>
                  <a:srgbClr val="FFCC00"/>
                </a:solidFill>
                <a:latin typeface="Verdana" pitchFamily="34" charset="0"/>
              </a:rPr>
              <a:t>25 multi </a:t>
            </a:r>
            <a:r>
              <a:rPr lang="en-US" sz="1400" b="1" dirty="0" err="1" smtClean="0">
                <a:solidFill>
                  <a:srgbClr val="FFCC00"/>
                </a:solidFill>
                <a:latin typeface="Verdana" pitchFamily="34" charset="0"/>
              </a:rPr>
              <a:t>displined</a:t>
            </a:r>
            <a:r>
              <a:rPr lang="en-US" sz="1400" b="1" dirty="0" smtClean="0">
                <a:solidFill>
                  <a:srgbClr val="FFCC00"/>
                </a:solidFill>
                <a:latin typeface="Verdana" pitchFamily="34" charset="0"/>
              </a:rPr>
              <a:t> professionals</a:t>
            </a:r>
            <a:r>
              <a:rPr lang="en-US" sz="1400" b="1" dirty="0" smtClean="0">
                <a:solidFill>
                  <a:schemeClr val="bg1"/>
                </a:solidFill>
                <a:latin typeface="Verdana" pitchFamily="34" charset="0"/>
              </a:rPr>
              <a:t> such as Chartered Accountants, Company Secretary, Lawyers, Cost Accountants and MBA’s.</a:t>
            </a:r>
          </a:p>
          <a:p>
            <a:pPr algn="just" eaLnBrk="1" hangingPunct="1">
              <a:lnSpc>
                <a:spcPct val="90000"/>
              </a:lnSpc>
              <a:buClr>
                <a:srgbClr val="FFCC00"/>
              </a:buClr>
              <a:buFont typeface="Wingdings" pitchFamily="2" charset="2"/>
              <a:buNone/>
            </a:pPr>
            <a:endParaRPr lang="en-US" sz="1400" b="1" dirty="0" smtClean="0">
              <a:solidFill>
                <a:schemeClr val="bg1"/>
              </a:solidFill>
              <a:latin typeface="Verdana" pitchFamily="34" charset="0"/>
            </a:endParaRPr>
          </a:p>
          <a:p>
            <a:pPr algn="just" eaLnBrk="1" hangingPunct="1">
              <a:lnSpc>
                <a:spcPct val="90000"/>
              </a:lnSpc>
              <a:buClr>
                <a:srgbClr val="FFCC00"/>
              </a:buClr>
              <a:buFont typeface="Wingdings" pitchFamily="2" charset="2"/>
              <a:buChar char="q"/>
            </a:pPr>
            <a:r>
              <a:rPr lang="en-US" sz="1400" b="1" dirty="0" smtClean="0">
                <a:solidFill>
                  <a:schemeClr val="bg1"/>
                </a:solidFill>
                <a:latin typeface="Verdana" pitchFamily="34" charset="0"/>
              </a:rPr>
              <a:t>ARA have state of the art facility in </a:t>
            </a:r>
            <a:r>
              <a:rPr lang="en-US" sz="1400" b="1" dirty="0" smtClean="0">
                <a:solidFill>
                  <a:srgbClr val="FFCC00"/>
                </a:solidFill>
                <a:latin typeface="Verdana" pitchFamily="34" charset="0"/>
              </a:rPr>
              <a:t>Chandigarh, New Delhi &amp; </a:t>
            </a:r>
            <a:r>
              <a:rPr lang="en-US" sz="1400" b="1" dirty="0" err="1" smtClean="0">
                <a:solidFill>
                  <a:srgbClr val="FFCC00"/>
                </a:solidFill>
                <a:latin typeface="Verdana" pitchFamily="34" charset="0"/>
              </a:rPr>
              <a:t>Pune</a:t>
            </a:r>
            <a:r>
              <a:rPr lang="en-US" sz="1400" b="1" dirty="0" smtClean="0">
                <a:solidFill>
                  <a:schemeClr val="bg1"/>
                </a:solidFill>
                <a:latin typeface="Verdana" pitchFamily="34" charset="0"/>
              </a:rPr>
              <a:t>.</a:t>
            </a:r>
          </a:p>
          <a:p>
            <a:pPr algn="just" eaLnBrk="1" hangingPunct="1">
              <a:lnSpc>
                <a:spcPct val="90000"/>
              </a:lnSpc>
              <a:buClr>
                <a:srgbClr val="FFCC00"/>
              </a:buClr>
              <a:buFont typeface="Wingdings" pitchFamily="2" charset="2"/>
              <a:buNone/>
            </a:pPr>
            <a:endParaRPr lang="en-US" sz="1400" b="1" dirty="0" smtClean="0">
              <a:solidFill>
                <a:schemeClr val="bg1"/>
              </a:solidFill>
              <a:latin typeface="Verdana" pitchFamily="34" charset="0"/>
            </a:endParaRPr>
          </a:p>
          <a:p>
            <a:pPr algn="just" eaLnBrk="1" hangingPunct="1">
              <a:lnSpc>
                <a:spcPct val="90000"/>
              </a:lnSpc>
              <a:buClr>
                <a:srgbClr val="FFCC00"/>
              </a:buClr>
              <a:buFont typeface="Wingdings" pitchFamily="2" charset="2"/>
              <a:buChar char="q"/>
            </a:pPr>
            <a:r>
              <a:rPr lang="en-US" sz="1400" b="1" dirty="0" smtClean="0">
                <a:solidFill>
                  <a:schemeClr val="bg1"/>
                </a:solidFill>
                <a:latin typeface="Verdana" pitchFamily="34" charset="0"/>
              </a:rPr>
              <a:t>ARA have more then </a:t>
            </a:r>
            <a:r>
              <a:rPr lang="en-US" sz="1400" b="1" dirty="0" smtClean="0">
                <a:solidFill>
                  <a:srgbClr val="FFCC00"/>
                </a:solidFill>
                <a:latin typeface="Verdana" pitchFamily="34" charset="0"/>
              </a:rPr>
              <a:t>100 Corporate Clients</a:t>
            </a:r>
            <a:r>
              <a:rPr lang="en-US" sz="1400" b="1" dirty="0" smtClean="0">
                <a:solidFill>
                  <a:schemeClr val="bg1"/>
                </a:solidFill>
                <a:latin typeface="Verdana" pitchFamily="34" charset="0"/>
              </a:rPr>
              <a:t> and </a:t>
            </a:r>
            <a:r>
              <a:rPr lang="en-US" sz="1400" b="1" dirty="0" smtClean="0">
                <a:solidFill>
                  <a:srgbClr val="FFCC00"/>
                </a:solidFill>
                <a:latin typeface="Verdana" pitchFamily="34" charset="0"/>
              </a:rPr>
              <a:t>leading MNC’s</a:t>
            </a:r>
            <a:r>
              <a:rPr lang="en-US" sz="1400" b="1" dirty="0" smtClean="0">
                <a:solidFill>
                  <a:schemeClr val="bg1"/>
                </a:solidFill>
                <a:latin typeface="Verdana" pitchFamily="34" charset="0"/>
              </a:rPr>
              <a:t> </a:t>
            </a:r>
            <a:r>
              <a:rPr lang="en-US" sz="1400" b="1" dirty="0" smtClean="0">
                <a:solidFill>
                  <a:srgbClr val="FFCC00"/>
                </a:solidFill>
                <a:latin typeface="Verdana" pitchFamily="34" charset="0"/>
              </a:rPr>
              <a:t>(for USA, UK, Japan, Middle East, Europe)</a:t>
            </a:r>
            <a:r>
              <a:rPr lang="en-US" sz="1400" b="1" dirty="0" smtClean="0">
                <a:solidFill>
                  <a:schemeClr val="bg1"/>
                </a:solidFill>
                <a:latin typeface="Verdana" pitchFamily="34" charset="0"/>
              </a:rPr>
              <a:t>.</a:t>
            </a:r>
          </a:p>
          <a:p>
            <a:pPr algn="just" eaLnBrk="1" hangingPunct="1">
              <a:lnSpc>
                <a:spcPct val="90000"/>
              </a:lnSpc>
              <a:buClr>
                <a:srgbClr val="FFCC00"/>
              </a:buClr>
              <a:buFont typeface="Wingdings" pitchFamily="2" charset="2"/>
              <a:buNone/>
            </a:pPr>
            <a:endParaRPr lang="en-US" sz="1400" b="1" dirty="0" smtClean="0">
              <a:solidFill>
                <a:schemeClr val="bg1"/>
              </a:solidFill>
              <a:latin typeface="Verdana" pitchFamily="34" charset="0"/>
            </a:endParaRPr>
          </a:p>
          <a:p>
            <a:pPr algn="just" eaLnBrk="1" hangingPunct="1">
              <a:lnSpc>
                <a:spcPct val="90000"/>
              </a:lnSpc>
              <a:buClr>
                <a:srgbClr val="FFCC00"/>
              </a:buClr>
              <a:buFont typeface="Wingdings" pitchFamily="2" charset="2"/>
              <a:buChar char="q"/>
            </a:pPr>
            <a:r>
              <a:rPr lang="en-US" sz="1400" b="1" dirty="0" smtClean="0">
                <a:solidFill>
                  <a:schemeClr val="bg1"/>
                </a:solidFill>
                <a:latin typeface="Verdana" pitchFamily="34" charset="0"/>
              </a:rPr>
              <a:t>Mr. Raman Aggarwal, the CEO &amp; Founder empanelled with the </a:t>
            </a:r>
            <a:r>
              <a:rPr lang="en-US" sz="1400" b="1" dirty="0" smtClean="0">
                <a:solidFill>
                  <a:srgbClr val="FFCC00"/>
                </a:solidFill>
                <a:latin typeface="Verdana" pitchFamily="34" charset="0"/>
              </a:rPr>
              <a:t>“Office of Official Liquidator”</a:t>
            </a:r>
            <a:r>
              <a:rPr lang="en-US" sz="1400" b="1" dirty="0" smtClean="0">
                <a:solidFill>
                  <a:schemeClr val="bg1"/>
                </a:solidFill>
                <a:latin typeface="Verdana" pitchFamily="34" charset="0"/>
              </a:rPr>
              <a:t> attached with the </a:t>
            </a:r>
            <a:r>
              <a:rPr lang="en-US" sz="1400" b="1" dirty="0" smtClean="0">
                <a:solidFill>
                  <a:srgbClr val="FFCC00"/>
                </a:solidFill>
                <a:latin typeface="Verdana" pitchFamily="34" charset="0"/>
              </a:rPr>
              <a:t>High Court of Punjab, Haryana and Chandigarh</a:t>
            </a:r>
            <a:r>
              <a:rPr lang="en-US" sz="1400" b="1" dirty="0" smtClean="0">
                <a:solidFill>
                  <a:schemeClr val="bg1"/>
                </a:solidFill>
                <a:latin typeface="Verdana" pitchFamily="34" charset="0"/>
              </a:rPr>
              <a:t>. An Auditor for conducting Special Audits approved by the Tax Authorities.</a:t>
            </a:r>
          </a:p>
          <a:p>
            <a:pPr algn="just" eaLnBrk="1" hangingPunct="1">
              <a:lnSpc>
                <a:spcPct val="90000"/>
              </a:lnSpc>
              <a:buClr>
                <a:srgbClr val="FFCC00"/>
              </a:buClr>
              <a:buFont typeface="Wingdings" pitchFamily="2" charset="2"/>
              <a:buNone/>
            </a:pPr>
            <a:r>
              <a:rPr lang="en-US" sz="1400" b="1" dirty="0" smtClean="0">
                <a:solidFill>
                  <a:schemeClr val="bg1"/>
                </a:solidFill>
                <a:latin typeface="Verdana" pitchFamily="34" charset="0"/>
              </a:rPr>
              <a:t> </a:t>
            </a:r>
          </a:p>
          <a:p>
            <a:pPr algn="just" eaLnBrk="1" hangingPunct="1">
              <a:lnSpc>
                <a:spcPct val="90000"/>
              </a:lnSpc>
              <a:buClr>
                <a:srgbClr val="FFCC00"/>
              </a:buClr>
              <a:buFont typeface="Wingdings" pitchFamily="2" charset="2"/>
              <a:buChar char="q"/>
            </a:pPr>
            <a:r>
              <a:rPr lang="en-US" sz="1400" b="1" dirty="0" smtClean="0">
                <a:solidFill>
                  <a:schemeClr val="bg1"/>
                </a:solidFill>
                <a:latin typeface="Verdana" pitchFamily="34" charset="0"/>
              </a:rPr>
              <a:t>Nominated to the “</a:t>
            </a:r>
            <a:r>
              <a:rPr lang="en-US" sz="1400" b="1" dirty="0" smtClean="0">
                <a:solidFill>
                  <a:srgbClr val="FFCC00"/>
                </a:solidFill>
                <a:latin typeface="Verdana" pitchFamily="34" charset="0"/>
              </a:rPr>
              <a:t>Regional Direct Taxes Advisory Council”</a:t>
            </a:r>
            <a:r>
              <a:rPr lang="en-US" sz="1400" b="1" dirty="0" smtClean="0">
                <a:solidFill>
                  <a:schemeClr val="bg1"/>
                </a:solidFill>
                <a:latin typeface="Verdana" pitchFamily="34" charset="0"/>
              </a:rPr>
              <a:t>.</a:t>
            </a:r>
          </a:p>
          <a:p>
            <a:pPr algn="just" eaLnBrk="1" hangingPunct="1">
              <a:lnSpc>
                <a:spcPct val="90000"/>
              </a:lnSpc>
              <a:buClr>
                <a:srgbClr val="FFCC00"/>
              </a:buClr>
              <a:buFont typeface="Wingdings" pitchFamily="2" charset="2"/>
              <a:buNone/>
            </a:pPr>
            <a:endParaRPr lang="en-US" sz="1400" b="1" dirty="0" smtClean="0">
              <a:solidFill>
                <a:schemeClr val="bg1"/>
              </a:solidFill>
              <a:latin typeface="Verdana" pitchFamily="34" charset="0"/>
            </a:endParaRPr>
          </a:p>
          <a:p>
            <a:pPr algn="just" eaLnBrk="1" hangingPunct="1">
              <a:lnSpc>
                <a:spcPct val="90000"/>
              </a:lnSpc>
              <a:buClr>
                <a:srgbClr val="FFCC00"/>
              </a:buClr>
              <a:buFont typeface="Wingdings" pitchFamily="2" charset="2"/>
              <a:buChar char="q"/>
            </a:pPr>
            <a:r>
              <a:rPr lang="en-US" sz="1400" b="1" dirty="0" smtClean="0">
                <a:solidFill>
                  <a:schemeClr val="bg1"/>
                </a:solidFill>
                <a:latin typeface="Verdana" pitchFamily="34" charset="0"/>
              </a:rPr>
              <a:t>Member of </a:t>
            </a:r>
            <a:r>
              <a:rPr lang="en-US" sz="1400" b="1" dirty="0" smtClean="0">
                <a:solidFill>
                  <a:srgbClr val="FFCC00"/>
                </a:solidFill>
                <a:latin typeface="Verdana" pitchFamily="34" charset="0"/>
              </a:rPr>
              <a:t>“The Institute of Internal Auditors”, Inc., Florida, USA, “International Fiscal Association”</a:t>
            </a:r>
            <a:r>
              <a:rPr lang="en-US" sz="1400" b="1" dirty="0" smtClean="0">
                <a:solidFill>
                  <a:schemeClr val="bg1"/>
                </a:solidFill>
                <a:latin typeface="Verdana" pitchFamily="34" charset="0"/>
              </a:rPr>
              <a:t> Netherlands and “</a:t>
            </a:r>
            <a:r>
              <a:rPr lang="en-US" sz="1400" b="1" dirty="0" smtClean="0">
                <a:solidFill>
                  <a:srgbClr val="FFCC00"/>
                </a:solidFill>
                <a:latin typeface="Verdana" pitchFamily="34" charset="0"/>
              </a:rPr>
              <a:t>PHD Chambers of Commerce &amp; Industry”</a:t>
            </a:r>
            <a:r>
              <a:rPr lang="en-US" sz="1400" b="1" dirty="0" smtClean="0">
                <a:solidFill>
                  <a:schemeClr val="bg1"/>
                </a:solidFill>
                <a:latin typeface="Verdana" pitchFamily="34" charset="0"/>
              </a:rPr>
              <a:t>, </a:t>
            </a:r>
            <a:r>
              <a:rPr lang="en-US" sz="1400" b="1" dirty="0" smtClean="0">
                <a:solidFill>
                  <a:srgbClr val="FFCC00"/>
                </a:solidFill>
                <a:latin typeface="Verdana" pitchFamily="34" charset="0"/>
              </a:rPr>
              <a:t>Confederation of</a:t>
            </a:r>
            <a:r>
              <a:rPr lang="en-US" sz="1400" b="1" dirty="0" smtClean="0">
                <a:solidFill>
                  <a:schemeClr val="bg1"/>
                </a:solidFill>
                <a:latin typeface="Verdana" pitchFamily="34" charset="0"/>
              </a:rPr>
              <a:t> </a:t>
            </a:r>
            <a:r>
              <a:rPr lang="en-US" sz="1400" b="1" dirty="0" smtClean="0">
                <a:solidFill>
                  <a:srgbClr val="FFCC00"/>
                </a:solidFill>
                <a:latin typeface="Verdana" pitchFamily="34" charset="0"/>
              </a:rPr>
              <a:t>Indian Industry</a:t>
            </a:r>
            <a:r>
              <a:rPr lang="en-US" sz="1400" b="1" dirty="0" smtClean="0">
                <a:solidFill>
                  <a:schemeClr val="bg1"/>
                </a:solidFill>
                <a:latin typeface="Verdana" pitchFamily="34" charset="0"/>
              </a:rPr>
              <a: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0"/>
            <a:ext cx="8229600" cy="762000"/>
          </a:xfrm>
        </p:spPr>
        <p:txBody>
          <a:bodyPr/>
          <a:lstStyle/>
          <a:p>
            <a:pPr eaLnBrk="1" hangingPunct="1"/>
            <a:r>
              <a:rPr lang="en-US" sz="3200" b="1" smtClean="0">
                <a:solidFill>
                  <a:srgbClr val="FFCC00"/>
                </a:solidFill>
                <a:latin typeface="Verdana" pitchFamily="34" charset="0"/>
              </a:rPr>
              <a:t>INCOME TAX AT A GLANCE</a:t>
            </a:r>
          </a:p>
        </p:txBody>
      </p:sp>
      <p:sp>
        <p:nvSpPr>
          <p:cNvPr id="31747" name="Rectangle 3"/>
          <p:cNvSpPr>
            <a:spLocks noGrp="1" noChangeArrowheads="1"/>
          </p:cNvSpPr>
          <p:nvPr>
            <p:ph type="body" idx="1"/>
          </p:nvPr>
        </p:nvSpPr>
        <p:spPr>
          <a:xfrm>
            <a:off x="304800" y="685800"/>
            <a:ext cx="8534400" cy="5867400"/>
          </a:xfrm>
        </p:spPr>
        <p:txBody>
          <a:bodyPr/>
          <a:lstStyle/>
          <a:p>
            <a:pPr eaLnBrk="1" hangingPunct="1">
              <a:lnSpc>
                <a:spcPct val="90000"/>
              </a:lnSpc>
              <a:buClr>
                <a:srgbClr val="FFCC00"/>
              </a:buClr>
              <a:buFont typeface="Wingdings" pitchFamily="2" charset="2"/>
              <a:buChar char="q"/>
            </a:pPr>
            <a:endParaRPr lang="en-US" sz="1800" b="1" smtClean="0">
              <a:solidFill>
                <a:srgbClr val="FFCC00"/>
              </a:solidFill>
              <a:latin typeface="Verdana" pitchFamily="34" charset="0"/>
            </a:endParaRPr>
          </a:p>
          <a:p>
            <a:pPr eaLnBrk="1" hangingPunct="1">
              <a:lnSpc>
                <a:spcPct val="90000"/>
              </a:lnSpc>
              <a:buClr>
                <a:srgbClr val="FFCC00"/>
              </a:buClr>
              <a:buFont typeface="Wingdings" pitchFamily="2" charset="2"/>
              <a:buChar char="q"/>
            </a:pPr>
            <a:r>
              <a:rPr lang="en-US" sz="2000" b="1" smtClean="0">
                <a:solidFill>
                  <a:srgbClr val="FFCC00"/>
                </a:solidFill>
                <a:latin typeface="Verdana" pitchFamily="34" charset="0"/>
              </a:rPr>
              <a:t>CHARGEABILITY</a:t>
            </a:r>
          </a:p>
          <a:p>
            <a:pPr eaLnBrk="1" hangingPunct="1">
              <a:lnSpc>
                <a:spcPct val="90000"/>
              </a:lnSpc>
              <a:buClr>
                <a:srgbClr val="FFCC00"/>
              </a:buClr>
              <a:buFont typeface="Wingdings" pitchFamily="2" charset="2"/>
              <a:buNone/>
            </a:pPr>
            <a:endParaRPr lang="en-US" sz="2000" b="1" smtClean="0">
              <a:solidFill>
                <a:srgbClr val="FFCC00"/>
              </a:solidFill>
              <a:latin typeface="Verdana" pitchFamily="34" charset="0"/>
            </a:endParaRPr>
          </a:p>
          <a:p>
            <a:pPr lvl="1" eaLnBrk="1" hangingPunct="1">
              <a:lnSpc>
                <a:spcPct val="90000"/>
              </a:lnSpc>
              <a:buClr>
                <a:srgbClr val="FFCC00"/>
              </a:buClr>
              <a:buFont typeface="Wingdings" pitchFamily="2" charset="2"/>
              <a:buChar char="§"/>
            </a:pPr>
            <a:r>
              <a:rPr lang="en-US" sz="1600" b="1" smtClean="0">
                <a:solidFill>
                  <a:schemeClr val="bg1"/>
                </a:solidFill>
                <a:latin typeface="Verdana" pitchFamily="34" charset="0"/>
              </a:rPr>
              <a:t>Income arising or accruing or receiving in India including specified deeming income</a:t>
            </a:r>
            <a:br>
              <a:rPr lang="en-US" sz="1600" b="1" smtClean="0">
                <a:solidFill>
                  <a:schemeClr val="bg1"/>
                </a:solidFill>
                <a:latin typeface="Verdana" pitchFamily="34" charset="0"/>
              </a:rPr>
            </a:br>
            <a:endParaRPr lang="en-US" sz="1600" b="1" smtClean="0">
              <a:solidFill>
                <a:schemeClr val="bg1"/>
              </a:solidFill>
              <a:latin typeface="Verdana" pitchFamily="34" charset="0"/>
            </a:endParaRPr>
          </a:p>
          <a:p>
            <a:pPr eaLnBrk="1" hangingPunct="1">
              <a:lnSpc>
                <a:spcPct val="90000"/>
              </a:lnSpc>
              <a:buClr>
                <a:srgbClr val="FFCC00"/>
              </a:buClr>
              <a:buFont typeface="Wingdings" pitchFamily="2" charset="2"/>
              <a:buChar char="q"/>
            </a:pPr>
            <a:r>
              <a:rPr lang="en-US" sz="2000" b="1" smtClean="0">
                <a:solidFill>
                  <a:srgbClr val="FFCC00"/>
                </a:solidFill>
                <a:latin typeface="Verdana" pitchFamily="34" charset="0"/>
              </a:rPr>
              <a:t>TAX RULE</a:t>
            </a:r>
            <a:r>
              <a:rPr lang="en-US" sz="2000" b="1" smtClean="0">
                <a:solidFill>
                  <a:schemeClr val="bg1"/>
                </a:solidFill>
                <a:latin typeface="Verdana" pitchFamily="34" charset="0"/>
              </a:rPr>
              <a:t> </a:t>
            </a:r>
          </a:p>
          <a:p>
            <a:pPr eaLnBrk="1" hangingPunct="1">
              <a:lnSpc>
                <a:spcPct val="90000"/>
              </a:lnSpc>
              <a:buClr>
                <a:srgbClr val="FFCC00"/>
              </a:buClr>
              <a:buFont typeface="Wingdings" pitchFamily="2" charset="2"/>
              <a:buNone/>
            </a:pPr>
            <a:endParaRPr lang="en-US" sz="2000" b="1" smtClean="0">
              <a:solidFill>
                <a:schemeClr val="bg1"/>
              </a:solidFill>
              <a:latin typeface="Verdana" pitchFamily="34" charset="0"/>
            </a:endParaRPr>
          </a:p>
          <a:p>
            <a:pPr lvl="1" eaLnBrk="1" hangingPunct="1">
              <a:lnSpc>
                <a:spcPct val="90000"/>
              </a:lnSpc>
              <a:buClr>
                <a:srgbClr val="FFCC00"/>
              </a:buClr>
              <a:buFont typeface="Wingdings" pitchFamily="2" charset="2"/>
              <a:buChar char="§"/>
            </a:pPr>
            <a:r>
              <a:rPr lang="en-US" sz="1600" b="1" smtClean="0">
                <a:solidFill>
                  <a:schemeClr val="bg1"/>
                </a:solidFill>
                <a:latin typeface="Verdana" pitchFamily="34" charset="0"/>
              </a:rPr>
              <a:t>Resident  Rule </a:t>
            </a:r>
          </a:p>
          <a:p>
            <a:pPr lvl="1" eaLnBrk="1" hangingPunct="1">
              <a:lnSpc>
                <a:spcPct val="90000"/>
              </a:lnSpc>
              <a:buClr>
                <a:srgbClr val="FFCC00"/>
              </a:buClr>
              <a:buFont typeface="Wingdings" pitchFamily="2" charset="2"/>
              <a:buChar char="§"/>
            </a:pPr>
            <a:r>
              <a:rPr lang="en-US" sz="1600" b="1" smtClean="0">
                <a:solidFill>
                  <a:schemeClr val="bg1"/>
                </a:solidFill>
                <a:latin typeface="Verdana" pitchFamily="34" charset="0"/>
              </a:rPr>
              <a:t>Source Rule</a:t>
            </a:r>
          </a:p>
          <a:p>
            <a:pPr lvl="1" eaLnBrk="1" hangingPunct="1">
              <a:lnSpc>
                <a:spcPct val="90000"/>
              </a:lnSpc>
              <a:buClr>
                <a:srgbClr val="FFCC00"/>
              </a:buClr>
              <a:buFont typeface="Wingdings" pitchFamily="2" charset="2"/>
              <a:buNone/>
            </a:pPr>
            <a:endParaRPr lang="en-US" sz="1600" b="1" smtClean="0">
              <a:solidFill>
                <a:schemeClr val="bg1"/>
              </a:solidFill>
              <a:latin typeface="Verdana" pitchFamily="34" charset="0"/>
            </a:endParaRPr>
          </a:p>
          <a:p>
            <a:pPr eaLnBrk="1" hangingPunct="1">
              <a:lnSpc>
                <a:spcPct val="90000"/>
              </a:lnSpc>
              <a:buClr>
                <a:srgbClr val="FFCC00"/>
              </a:buClr>
              <a:buFont typeface="Wingdings" pitchFamily="2" charset="2"/>
              <a:buChar char="q"/>
            </a:pPr>
            <a:r>
              <a:rPr lang="en-US" sz="2000" b="1" smtClean="0">
                <a:solidFill>
                  <a:srgbClr val="FFCC00"/>
                </a:solidFill>
                <a:latin typeface="Verdana" pitchFamily="34" charset="0"/>
              </a:rPr>
              <a:t>TAX PAYER TYPE</a:t>
            </a:r>
          </a:p>
          <a:p>
            <a:pPr eaLnBrk="1" hangingPunct="1">
              <a:lnSpc>
                <a:spcPct val="90000"/>
              </a:lnSpc>
              <a:buClr>
                <a:srgbClr val="FFCC00"/>
              </a:buClr>
              <a:buFont typeface="Wingdings" pitchFamily="2" charset="2"/>
              <a:buNone/>
            </a:pPr>
            <a:endParaRPr lang="en-US" sz="1800" b="1" smtClean="0">
              <a:solidFill>
                <a:srgbClr val="FFCC00"/>
              </a:solidFill>
              <a:latin typeface="Verdana" pitchFamily="34" charset="0"/>
            </a:endParaRPr>
          </a:p>
          <a:p>
            <a:pPr lvl="1" eaLnBrk="1" hangingPunct="1">
              <a:lnSpc>
                <a:spcPct val="90000"/>
              </a:lnSpc>
              <a:buClr>
                <a:srgbClr val="FFCC00"/>
              </a:buClr>
              <a:buFont typeface="Wingdings" pitchFamily="2" charset="2"/>
              <a:buChar char="§"/>
            </a:pPr>
            <a:r>
              <a:rPr lang="en-US" sz="1600" b="1" smtClean="0">
                <a:solidFill>
                  <a:schemeClr val="bg1"/>
                </a:solidFill>
                <a:latin typeface="Verdana" pitchFamily="34" charset="0"/>
              </a:rPr>
              <a:t>Residents</a:t>
            </a:r>
          </a:p>
          <a:p>
            <a:pPr lvl="1" eaLnBrk="1" hangingPunct="1">
              <a:lnSpc>
                <a:spcPct val="90000"/>
              </a:lnSpc>
              <a:buClr>
                <a:srgbClr val="FFCC00"/>
              </a:buClr>
              <a:buFont typeface="Wingdings" pitchFamily="2" charset="2"/>
              <a:buChar char="§"/>
            </a:pPr>
            <a:r>
              <a:rPr lang="en-US" sz="1600" b="1" smtClean="0">
                <a:solidFill>
                  <a:schemeClr val="bg1"/>
                </a:solidFill>
                <a:latin typeface="Verdana" pitchFamily="34" charset="0"/>
              </a:rPr>
              <a:t>Non Residents </a:t>
            </a:r>
          </a:p>
          <a:p>
            <a:pPr lvl="1" eaLnBrk="1" hangingPunct="1">
              <a:lnSpc>
                <a:spcPct val="90000"/>
              </a:lnSpc>
              <a:buClr>
                <a:srgbClr val="FFCC00"/>
              </a:buClr>
              <a:buFont typeface="Wingdings" pitchFamily="2" charset="2"/>
              <a:buChar char="§"/>
            </a:pPr>
            <a:r>
              <a:rPr lang="en-US" sz="1600" b="1" smtClean="0">
                <a:solidFill>
                  <a:schemeClr val="bg1"/>
                </a:solidFill>
                <a:latin typeface="Verdana" pitchFamily="34" charset="0"/>
              </a:rPr>
              <a:t>Resident but not Ordinarily Resident</a:t>
            </a:r>
            <a:r>
              <a:rPr lang="en-US" sz="1800" b="1" smtClean="0">
                <a:solidFill>
                  <a:schemeClr val="bg1"/>
                </a:solidFill>
                <a:latin typeface="Verdana" pitchFamily="34" charset="0"/>
              </a:rPr>
              <a:t> </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lvl="1" eaLnBrk="1" hangingPunct="1">
              <a:lnSpc>
                <a:spcPct val="90000"/>
              </a:lnSpc>
              <a:buClr>
                <a:srgbClr val="FFCC00"/>
              </a:buClr>
              <a:buFont typeface="Wingdings" pitchFamily="2" charset="2"/>
              <a:buChar char="§"/>
            </a:pPr>
            <a:endParaRPr lang="en-US" sz="1800" b="1" smtClean="0">
              <a:solidFill>
                <a:schemeClr val="bg1"/>
              </a:solidFill>
              <a:latin typeface="Verdana" pitchFamily="34" charset="0"/>
            </a:endParaRPr>
          </a:p>
          <a:p>
            <a:pPr lvl="1" eaLnBrk="1" hangingPunct="1">
              <a:lnSpc>
                <a:spcPct val="90000"/>
              </a:lnSpc>
              <a:buClr>
                <a:srgbClr val="FFCC00"/>
              </a:buClr>
              <a:buFont typeface="Wingdings" pitchFamily="2" charset="2"/>
              <a:buChar char="§"/>
            </a:pPr>
            <a:endParaRPr lang="en-US" sz="1800" b="1" smtClean="0">
              <a:solidFill>
                <a:schemeClr val="bg1"/>
              </a:solidFill>
              <a:latin typeface="Verdana" pitchFamily="34" charset="0"/>
            </a:endParaRPr>
          </a:p>
          <a:p>
            <a:pPr lvl="1" eaLnBrk="1" hangingPunct="1">
              <a:lnSpc>
                <a:spcPct val="90000"/>
              </a:lnSpc>
              <a:buClr>
                <a:srgbClr val="FFCC00"/>
              </a:buClr>
              <a:buFont typeface="Wingdings" pitchFamily="2" charset="2"/>
              <a:buNone/>
            </a:pPr>
            <a:r>
              <a:rPr lang="en-US" sz="1600" b="1" smtClean="0">
                <a:solidFill>
                  <a:schemeClr val="accent1"/>
                </a:solidFill>
                <a:latin typeface="Verdana" pitchFamily="34" charset="0"/>
              </a:rPr>
              <a:t>							  </a:t>
            </a:r>
            <a:r>
              <a:rPr lang="en-US" sz="1400" b="1" smtClean="0">
                <a:solidFill>
                  <a:srgbClr val="FFCC00"/>
                </a:solidFill>
                <a:latin typeface="Verdana" pitchFamily="34" charset="0"/>
              </a:rPr>
              <a:t>COND Next Slide……</a:t>
            </a:r>
          </a:p>
          <a:p>
            <a:pPr eaLnBrk="1" hangingPunct="1">
              <a:lnSpc>
                <a:spcPct val="90000"/>
              </a:lnSpc>
              <a:buClr>
                <a:srgbClr val="FFCC00"/>
              </a:buClr>
              <a:buFont typeface="Wingdings" pitchFamily="2" charset="2"/>
              <a:buChar char="q"/>
            </a:pPr>
            <a:endParaRPr lang="en-US" sz="1600" smtClean="0">
              <a:solidFill>
                <a:schemeClr val="accent1"/>
              </a:solidFill>
              <a:latin typeface="Verdana"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Grp="1" noChangeArrowheads="1"/>
          </p:cNvSpPr>
          <p:nvPr>
            <p:ph type="body" idx="1"/>
          </p:nvPr>
        </p:nvSpPr>
        <p:spPr>
          <a:xfrm>
            <a:off x="457200" y="228600"/>
            <a:ext cx="8229600" cy="6172200"/>
          </a:xfrm>
        </p:spPr>
        <p:txBody>
          <a:bodyPr/>
          <a:lstStyle/>
          <a:p>
            <a:pPr algn="just" eaLnBrk="1" hangingPunct="1">
              <a:lnSpc>
                <a:spcPct val="80000"/>
              </a:lnSpc>
              <a:buClr>
                <a:srgbClr val="FFCC00"/>
              </a:buClr>
              <a:buFont typeface="Wingdings" pitchFamily="2" charset="2"/>
              <a:buChar char="q"/>
            </a:pPr>
            <a:r>
              <a:rPr lang="en-US" sz="1800" b="1" smtClean="0">
                <a:solidFill>
                  <a:srgbClr val="FFCC00"/>
                </a:solidFill>
                <a:latin typeface="Verdana" pitchFamily="34" charset="0"/>
              </a:rPr>
              <a:t>SCOPE </a:t>
            </a:r>
          </a:p>
          <a:p>
            <a:pPr algn="just" eaLnBrk="1" hangingPunct="1">
              <a:lnSpc>
                <a:spcPct val="80000"/>
              </a:lnSpc>
              <a:buClr>
                <a:srgbClr val="FFCC00"/>
              </a:buClr>
              <a:buFont typeface="Wingdings" pitchFamily="2" charset="2"/>
              <a:buNone/>
            </a:pPr>
            <a:endParaRPr lang="en-US" sz="1800" b="1" smtClean="0">
              <a:solidFill>
                <a:srgbClr val="FFCC00"/>
              </a:solidFill>
              <a:latin typeface="Verdana" pitchFamily="34" charset="0"/>
            </a:endParaRPr>
          </a:p>
          <a:p>
            <a:pPr lvl="1" algn="just" eaLnBrk="1" hangingPunct="1">
              <a:lnSpc>
                <a:spcPct val="90000"/>
              </a:lnSpc>
              <a:buClr>
                <a:srgbClr val="FFCC00"/>
              </a:buClr>
              <a:buFont typeface="Wingdings" pitchFamily="2" charset="2"/>
              <a:buChar char="§"/>
            </a:pPr>
            <a:r>
              <a:rPr lang="en-US" sz="1400" b="1" smtClean="0">
                <a:solidFill>
                  <a:schemeClr val="bg1"/>
                </a:solidFill>
                <a:latin typeface="Verdana" pitchFamily="34" charset="0"/>
              </a:rPr>
              <a:t>Worldwide Income Taxable in case of Resident </a:t>
            </a:r>
          </a:p>
          <a:p>
            <a:pPr lvl="1" algn="just" eaLnBrk="1" hangingPunct="1">
              <a:lnSpc>
                <a:spcPct val="90000"/>
              </a:lnSpc>
              <a:buClr>
                <a:srgbClr val="FFCC00"/>
              </a:buClr>
              <a:buFont typeface="Wingdings" pitchFamily="2" charset="2"/>
              <a:buChar char="§"/>
            </a:pPr>
            <a:r>
              <a:rPr lang="en-US" sz="1400" b="1" smtClean="0">
                <a:solidFill>
                  <a:schemeClr val="bg1"/>
                </a:solidFill>
                <a:latin typeface="Verdana" pitchFamily="34" charset="0"/>
              </a:rPr>
              <a:t>Indian Sourced Income Taxable in case of Non Resident </a:t>
            </a:r>
          </a:p>
          <a:p>
            <a:pPr lvl="1" algn="just" eaLnBrk="1" hangingPunct="1">
              <a:lnSpc>
                <a:spcPct val="90000"/>
              </a:lnSpc>
              <a:buClr>
                <a:srgbClr val="FFCC00"/>
              </a:buClr>
              <a:buFont typeface="Wingdings" pitchFamily="2" charset="2"/>
              <a:buChar char="§"/>
            </a:pPr>
            <a:r>
              <a:rPr lang="en-US" sz="1400" b="1" smtClean="0">
                <a:solidFill>
                  <a:schemeClr val="bg1"/>
                </a:solidFill>
                <a:latin typeface="Verdana" pitchFamily="34" charset="0"/>
              </a:rPr>
              <a:t>Worldwide Income except Business Income  Taxable in case of Resident but not Ordinarily Resident</a:t>
            </a:r>
          </a:p>
          <a:p>
            <a:pPr lvl="1" algn="just" eaLnBrk="1" hangingPunct="1">
              <a:lnSpc>
                <a:spcPct val="80000"/>
              </a:lnSpc>
              <a:buClr>
                <a:srgbClr val="FFCC00"/>
              </a:buClr>
              <a:buFont typeface="Wingdings" pitchFamily="2" charset="2"/>
              <a:buChar char="§"/>
            </a:pPr>
            <a:endParaRPr lang="en-US" sz="1400" b="1" smtClean="0">
              <a:solidFill>
                <a:schemeClr val="bg1"/>
              </a:solidFill>
              <a:latin typeface="Verdana" pitchFamily="34" charset="0"/>
            </a:endParaRPr>
          </a:p>
          <a:p>
            <a:pPr algn="just" eaLnBrk="1" hangingPunct="1">
              <a:lnSpc>
                <a:spcPct val="80000"/>
              </a:lnSpc>
              <a:buClr>
                <a:srgbClr val="FFCC00"/>
              </a:buClr>
              <a:buFont typeface="Wingdings" pitchFamily="2" charset="2"/>
              <a:buChar char="q"/>
            </a:pPr>
            <a:r>
              <a:rPr lang="en-US" sz="1800" b="1" smtClean="0">
                <a:solidFill>
                  <a:srgbClr val="FFCC00"/>
                </a:solidFill>
                <a:latin typeface="Verdana" pitchFamily="34" charset="0"/>
              </a:rPr>
              <a:t>PERIOD </a:t>
            </a:r>
          </a:p>
          <a:p>
            <a:pPr algn="just" eaLnBrk="1" hangingPunct="1">
              <a:lnSpc>
                <a:spcPct val="80000"/>
              </a:lnSpc>
              <a:buClr>
                <a:srgbClr val="FFCC00"/>
              </a:buClr>
              <a:buFont typeface="Wingdings" pitchFamily="2" charset="2"/>
              <a:buNone/>
            </a:pPr>
            <a:endParaRPr lang="en-US" sz="1800" b="1" smtClean="0">
              <a:solidFill>
                <a:schemeClr val="bg1"/>
              </a:solidFill>
              <a:latin typeface="Verdana" pitchFamily="34" charset="0"/>
            </a:endParaRPr>
          </a:p>
          <a:p>
            <a:pPr lvl="1" algn="just" eaLnBrk="1" hangingPunct="1">
              <a:lnSpc>
                <a:spcPct val="90000"/>
              </a:lnSpc>
              <a:buClr>
                <a:srgbClr val="FFCC00"/>
              </a:buClr>
              <a:buFont typeface="Wingdings" pitchFamily="2" charset="2"/>
              <a:buChar char="§"/>
            </a:pPr>
            <a:r>
              <a:rPr lang="en-US" sz="1400" b="1" smtClean="0">
                <a:solidFill>
                  <a:srgbClr val="FFCC00"/>
                </a:solidFill>
                <a:latin typeface="Verdana" pitchFamily="34" charset="0"/>
              </a:rPr>
              <a:t>12 months</a:t>
            </a:r>
            <a:r>
              <a:rPr lang="en-US" sz="1400" b="1" smtClean="0">
                <a:solidFill>
                  <a:schemeClr val="bg1"/>
                </a:solidFill>
                <a:latin typeface="Verdana" pitchFamily="34" charset="0"/>
              </a:rPr>
              <a:t> period from </a:t>
            </a:r>
            <a:r>
              <a:rPr lang="en-US" sz="1400" b="1" smtClean="0">
                <a:solidFill>
                  <a:srgbClr val="FFCC00"/>
                </a:solidFill>
                <a:latin typeface="Verdana" pitchFamily="34" charset="0"/>
              </a:rPr>
              <a:t>1st April to 31st March</a:t>
            </a:r>
            <a:r>
              <a:rPr lang="en-US" sz="1400" b="1" smtClean="0">
                <a:solidFill>
                  <a:schemeClr val="bg1"/>
                </a:solidFill>
                <a:latin typeface="Verdana" pitchFamily="34" charset="0"/>
              </a:rPr>
              <a:t> (Accounting Year)</a:t>
            </a:r>
          </a:p>
          <a:p>
            <a:pPr lvl="1" algn="just" eaLnBrk="1" hangingPunct="1">
              <a:lnSpc>
                <a:spcPct val="90000"/>
              </a:lnSpc>
              <a:buClr>
                <a:srgbClr val="FFCC00"/>
              </a:buClr>
              <a:buFont typeface="Wingdings" pitchFamily="2" charset="2"/>
              <a:buChar char="§"/>
            </a:pPr>
            <a:r>
              <a:rPr lang="en-US" sz="1400" b="1" smtClean="0">
                <a:solidFill>
                  <a:schemeClr val="bg1"/>
                </a:solidFill>
                <a:latin typeface="Verdana" pitchFamily="34" charset="0"/>
              </a:rPr>
              <a:t>Law as exists in next year applicable (Assessment Year)</a:t>
            </a:r>
          </a:p>
          <a:p>
            <a:pPr lvl="1" algn="just" eaLnBrk="1" hangingPunct="1">
              <a:lnSpc>
                <a:spcPct val="80000"/>
              </a:lnSpc>
              <a:buClr>
                <a:srgbClr val="FFCC00"/>
              </a:buClr>
              <a:buFont typeface="Wingdings" pitchFamily="2" charset="2"/>
              <a:buNone/>
            </a:pPr>
            <a:endParaRPr lang="en-US" sz="1400" b="1" smtClean="0">
              <a:solidFill>
                <a:schemeClr val="bg1"/>
              </a:solidFill>
              <a:latin typeface="Verdana" pitchFamily="34" charset="0"/>
            </a:endParaRPr>
          </a:p>
          <a:p>
            <a:pPr algn="just" eaLnBrk="1" hangingPunct="1">
              <a:lnSpc>
                <a:spcPct val="80000"/>
              </a:lnSpc>
              <a:buClr>
                <a:srgbClr val="FFCC00"/>
              </a:buClr>
              <a:buFont typeface="Wingdings" pitchFamily="2" charset="2"/>
              <a:buChar char="q"/>
            </a:pPr>
            <a:r>
              <a:rPr lang="en-US" sz="1800" b="1" smtClean="0">
                <a:solidFill>
                  <a:srgbClr val="FFCC00"/>
                </a:solidFill>
                <a:latin typeface="Verdana" pitchFamily="34" charset="0"/>
              </a:rPr>
              <a:t>CLASSIFICATION AND COMPUTATION OF INCOME</a:t>
            </a:r>
          </a:p>
          <a:p>
            <a:pPr algn="just" eaLnBrk="1" hangingPunct="1">
              <a:lnSpc>
                <a:spcPct val="80000"/>
              </a:lnSpc>
              <a:buClr>
                <a:srgbClr val="FFCC00"/>
              </a:buClr>
              <a:buFont typeface="Wingdings" pitchFamily="2" charset="2"/>
              <a:buNone/>
            </a:pPr>
            <a:r>
              <a:rPr lang="en-US" sz="1600" b="1" smtClean="0">
                <a:solidFill>
                  <a:schemeClr val="bg1"/>
                </a:solidFill>
                <a:latin typeface="Verdana" pitchFamily="34" charset="0"/>
              </a:rPr>
              <a:t> </a:t>
            </a:r>
          </a:p>
          <a:p>
            <a:pPr lvl="1" algn="just" eaLnBrk="1" hangingPunct="1">
              <a:lnSpc>
                <a:spcPct val="90000"/>
              </a:lnSpc>
              <a:buClr>
                <a:srgbClr val="FFCC00"/>
              </a:buClr>
              <a:buFont typeface="Wingdings" pitchFamily="2" charset="2"/>
              <a:buChar char="§"/>
            </a:pPr>
            <a:r>
              <a:rPr lang="en-US" sz="1400" b="1" smtClean="0">
                <a:solidFill>
                  <a:schemeClr val="bg1"/>
                </a:solidFill>
                <a:latin typeface="Verdana" pitchFamily="34" charset="0"/>
              </a:rPr>
              <a:t>Income is classified as below and then computed according to the procedure specified for each classification </a:t>
            </a:r>
          </a:p>
          <a:p>
            <a:pPr lvl="1" algn="just" eaLnBrk="1" hangingPunct="1">
              <a:lnSpc>
                <a:spcPct val="90000"/>
              </a:lnSpc>
              <a:buClr>
                <a:srgbClr val="FFCC00"/>
              </a:buClr>
              <a:buFont typeface="Wingdings" pitchFamily="2" charset="2"/>
              <a:buChar char="§"/>
            </a:pPr>
            <a:r>
              <a:rPr lang="en-US" sz="1400" b="1" smtClean="0">
                <a:solidFill>
                  <a:schemeClr val="bg1"/>
                </a:solidFill>
                <a:latin typeface="Verdana" pitchFamily="34" charset="0"/>
              </a:rPr>
              <a:t>SALARY </a:t>
            </a:r>
          </a:p>
          <a:p>
            <a:pPr lvl="1" algn="just" eaLnBrk="1" hangingPunct="1">
              <a:lnSpc>
                <a:spcPct val="90000"/>
              </a:lnSpc>
              <a:buClr>
                <a:srgbClr val="FFCC00"/>
              </a:buClr>
              <a:buFont typeface="Wingdings" pitchFamily="2" charset="2"/>
              <a:buChar char="§"/>
            </a:pPr>
            <a:r>
              <a:rPr lang="en-US" sz="1400" b="1" smtClean="0">
                <a:solidFill>
                  <a:schemeClr val="bg1"/>
                </a:solidFill>
                <a:latin typeface="Verdana" pitchFamily="34" charset="0"/>
              </a:rPr>
              <a:t>HOUSE PROP0ERTY </a:t>
            </a:r>
          </a:p>
          <a:p>
            <a:pPr lvl="1" algn="just" eaLnBrk="1" hangingPunct="1">
              <a:lnSpc>
                <a:spcPct val="90000"/>
              </a:lnSpc>
              <a:buClr>
                <a:srgbClr val="FFCC00"/>
              </a:buClr>
              <a:buFont typeface="Wingdings" pitchFamily="2" charset="2"/>
              <a:buChar char="§"/>
            </a:pPr>
            <a:r>
              <a:rPr lang="en-US" sz="1400" b="1" smtClean="0">
                <a:solidFill>
                  <a:schemeClr val="bg1"/>
                </a:solidFill>
                <a:latin typeface="Verdana" pitchFamily="34" charset="0"/>
              </a:rPr>
              <a:t>BUSINESS/PROFESSION</a:t>
            </a:r>
          </a:p>
          <a:p>
            <a:pPr lvl="1" algn="just" eaLnBrk="1" hangingPunct="1">
              <a:lnSpc>
                <a:spcPct val="90000"/>
              </a:lnSpc>
              <a:buClr>
                <a:srgbClr val="FFCC00"/>
              </a:buClr>
              <a:buFont typeface="Wingdings" pitchFamily="2" charset="2"/>
              <a:buChar char="§"/>
            </a:pPr>
            <a:r>
              <a:rPr lang="en-US" sz="1400" b="1" smtClean="0">
                <a:solidFill>
                  <a:schemeClr val="bg1"/>
                </a:solidFill>
                <a:latin typeface="Verdana" pitchFamily="34" charset="0"/>
              </a:rPr>
              <a:t>CAPITAL GAIN</a:t>
            </a:r>
          </a:p>
          <a:p>
            <a:pPr lvl="1" algn="just" eaLnBrk="1" hangingPunct="1">
              <a:lnSpc>
                <a:spcPct val="90000"/>
              </a:lnSpc>
              <a:buClr>
                <a:srgbClr val="FFCC00"/>
              </a:buClr>
              <a:buFont typeface="Wingdings" pitchFamily="2" charset="2"/>
              <a:buChar char="§"/>
            </a:pPr>
            <a:r>
              <a:rPr lang="en-US" sz="1400" b="1" smtClean="0">
                <a:solidFill>
                  <a:schemeClr val="bg1"/>
                </a:solidFill>
                <a:latin typeface="Verdana" pitchFamily="34" charset="0"/>
              </a:rPr>
              <a:t>OTHER SOURCES (RESIDUARY) </a:t>
            </a:r>
          </a:p>
          <a:p>
            <a:pPr lvl="1" eaLnBrk="1" hangingPunct="1">
              <a:lnSpc>
                <a:spcPct val="90000"/>
              </a:lnSpc>
              <a:buClr>
                <a:srgbClr val="FFCC00"/>
              </a:buClr>
              <a:buFont typeface="Wingdings" pitchFamily="2" charset="2"/>
              <a:buNone/>
            </a:pPr>
            <a:endParaRPr lang="en-US" sz="1400" b="1" smtClean="0">
              <a:solidFill>
                <a:schemeClr val="accent1"/>
              </a:solidFill>
              <a:latin typeface="Verdana" pitchFamily="34" charset="0"/>
            </a:endParaRPr>
          </a:p>
          <a:p>
            <a:pPr lvl="1" eaLnBrk="1" hangingPunct="1">
              <a:lnSpc>
                <a:spcPct val="80000"/>
              </a:lnSpc>
              <a:buClr>
                <a:srgbClr val="FFCC00"/>
              </a:buClr>
              <a:buFont typeface="Wingdings" pitchFamily="2" charset="2"/>
              <a:buNone/>
            </a:pPr>
            <a:endParaRPr lang="en-US" sz="1400" b="1" smtClean="0">
              <a:solidFill>
                <a:schemeClr val="accent1"/>
              </a:solidFill>
              <a:latin typeface="Verdana" pitchFamily="34" charset="0"/>
            </a:endParaRPr>
          </a:p>
          <a:p>
            <a:pPr lvl="1" eaLnBrk="1" hangingPunct="1">
              <a:lnSpc>
                <a:spcPct val="80000"/>
              </a:lnSpc>
              <a:buClr>
                <a:srgbClr val="FFCC00"/>
              </a:buClr>
              <a:buFont typeface="Wingdings" pitchFamily="2" charset="2"/>
              <a:buNone/>
            </a:pPr>
            <a:endParaRPr lang="en-US" sz="1400" b="1" smtClean="0">
              <a:solidFill>
                <a:schemeClr val="accent1"/>
              </a:solidFill>
              <a:latin typeface="Verdana" pitchFamily="34" charset="0"/>
            </a:endParaRPr>
          </a:p>
          <a:p>
            <a:pPr lvl="1" eaLnBrk="1" hangingPunct="1">
              <a:lnSpc>
                <a:spcPct val="80000"/>
              </a:lnSpc>
              <a:buClr>
                <a:srgbClr val="FFCC00"/>
              </a:buClr>
              <a:buFont typeface="Wingdings" pitchFamily="2" charset="2"/>
              <a:buNone/>
            </a:pPr>
            <a:r>
              <a:rPr lang="en-US" sz="1400" b="1" smtClean="0">
                <a:solidFill>
                  <a:schemeClr val="accent1"/>
                </a:solidFill>
                <a:latin typeface="Verdana" pitchFamily="34" charset="0"/>
              </a:rPr>
              <a:t>							  </a:t>
            </a:r>
            <a:r>
              <a:rPr lang="en-US" sz="1400" b="1" smtClean="0">
                <a:solidFill>
                  <a:srgbClr val="FFCC00"/>
                </a:solidFill>
                <a:latin typeface="Verdana" pitchFamily="34" charset="0"/>
              </a:rPr>
              <a:t>COND Next Slide……</a:t>
            </a:r>
          </a:p>
          <a:p>
            <a:pPr lvl="1" eaLnBrk="1" hangingPunct="1">
              <a:lnSpc>
                <a:spcPct val="80000"/>
              </a:lnSpc>
              <a:buClr>
                <a:srgbClr val="FFCC00"/>
              </a:buClr>
              <a:buFont typeface="Wingdings" pitchFamily="2" charset="2"/>
              <a:buNone/>
            </a:pPr>
            <a:endParaRPr lang="en-US" sz="1600" b="1" smtClean="0">
              <a:solidFill>
                <a:srgbClr val="FFCC00"/>
              </a:solidFill>
              <a:latin typeface="Verdana"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body" idx="1"/>
          </p:nvPr>
        </p:nvSpPr>
        <p:spPr>
          <a:xfrm>
            <a:off x="381000" y="152400"/>
            <a:ext cx="8229600" cy="6248400"/>
          </a:xfrm>
        </p:spPr>
        <p:txBody>
          <a:bodyPr/>
          <a:lstStyle/>
          <a:p>
            <a:pPr eaLnBrk="1" hangingPunct="1">
              <a:lnSpc>
                <a:spcPct val="80000"/>
              </a:lnSpc>
              <a:buClr>
                <a:srgbClr val="FFCC00"/>
              </a:buClr>
              <a:buFont typeface="Wingdings" pitchFamily="2" charset="2"/>
              <a:buChar char="q"/>
            </a:pPr>
            <a:r>
              <a:rPr lang="en-US" sz="1800" b="1" dirty="0" smtClean="0">
                <a:solidFill>
                  <a:srgbClr val="FFCC00"/>
                </a:solidFill>
                <a:latin typeface="Verdana" pitchFamily="34" charset="0"/>
              </a:rPr>
              <a:t>EXEMPTIONS AND DEDUCTIONS</a:t>
            </a:r>
            <a:r>
              <a:rPr lang="en-US" sz="1800" b="1" dirty="0" smtClean="0">
                <a:solidFill>
                  <a:schemeClr val="bg1"/>
                </a:solidFill>
                <a:latin typeface="Verdana" pitchFamily="34" charset="0"/>
              </a:rPr>
              <a:t> </a:t>
            </a:r>
            <a:br>
              <a:rPr lang="en-US" sz="1800" b="1" dirty="0" smtClean="0">
                <a:solidFill>
                  <a:schemeClr val="bg1"/>
                </a:solidFill>
                <a:latin typeface="Verdana" pitchFamily="34" charset="0"/>
              </a:rPr>
            </a:br>
            <a:endParaRPr lang="en-US" sz="1800" b="1" dirty="0" smtClean="0">
              <a:solidFill>
                <a:schemeClr val="bg1"/>
              </a:solidFill>
              <a:latin typeface="Verdana" pitchFamily="34" charset="0"/>
            </a:endParaRPr>
          </a:p>
          <a:p>
            <a:pPr lvl="1" eaLnBrk="1" hangingPunct="1">
              <a:buClr>
                <a:srgbClr val="FFCC00"/>
              </a:buClr>
              <a:buFont typeface="Wingdings" pitchFamily="2" charset="2"/>
              <a:buChar char="§"/>
            </a:pPr>
            <a:r>
              <a:rPr lang="en-US" sz="1400" b="1" dirty="0" smtClean="0">
                <a:solidFill>
                  <a:schemeClr val="bg1"/>
                </a:solidFill>
                <a:latin typeface="Verdana" pitchFamily="34" charset="0"/>
              </a:rPr>
              <a:t>Various specified exemptions and deductions are allowed based on various incentive schemes</a:t>
            </a:r>
            <a:r>
              <a:rPr lang="en-US" sz="1600" b="1" dirty="0" smtClean="0">
                <a:solidFill>
                  <a:schemeClr val="bg1"/>
                </a:solidFill>
                <a:latin typeface="Verdana" pitchFamily="34" charset="0"/>
              </a:rPr>
              <a:t/>
            </a:r>
            <a:br>
              <a:rPr lang="en-US" sz="1600" b="1" dirty="0" smtClean="0">
                <a:solidFill>
                  <a:schemeClr val="bg1"/>
                </a:solidFill>
                <a:latin typeface="Verdana" pitchFamily="34" charset="0"/>
              </a:rPr>
            </a:br>
            <a:endParaRPr lang="en-US" sz="1600" b="1" dirty="0" smtClean="0">
              <a:solidFill>
                <a:schemeClr val="bg1"/>
              </a:solidFill>
              <a:latin typeface="Verdana" pitchFamily="34" charset="0"/>
            </a:endParaRPr>
          </a:p>
          <a:p>
            <a:pPr eaLnBrk="1" hangingPunct="1">
              <a:lnSpc>
                <a:spcPct val="80000"/>
              </a:lnSpc>
              <a:buClr>
                <a:srgbClr val="FFCC00"/>
              </a:buClr>
              <a:buFont typeface="Wingdings" pitchFamily="2" charset="2"/>
              <a:buChar char="q"/>
            </a:pPr>
            <a:r>
              <a:rPr lang="en-US" sz="1800" b="1" dirty="0" smtClean="0">
                <a:solidFill>
                  <a:srgbClr val="FFCC00"/>
                </a:solidFill>
                <a:latin typeface="Verdana" pitchFamily="34" charset="0"/>
              </a:rPr>
              <a:t>MODE OF TAX PAYMENT</a:t>
            </a:r>
            <a:r>
              <a:rPr lang="en-US" sz="1600" b="1" dirty="0" smtClean="0">
                <a:solidFill>
                  <a:srgbClr val="FFCC00"/>
                </a:solidFill>
                <a:latin typeface="Verdana" pitchFamily="34" charset="0"/>
              </a:rPr>
              <a:t> </a:t>
            </a:r>
            <a:br>
              <a:rPr lang="en-US" sz="1600" b="1" dirty="0" smtClean="0">
                <a:solidFill>
                  <a:srgbClr val="FFCC00"/>
                </a:solidFill>
                <a:latin typeface="Verdana" pitchFamily="34" charset="0"/>
              </a:rPr>
            </a:br>
            <a:endParaRPr lang="en-US" sz="1600" b="1" dirty="0" smtClean="0">
              <a:solidFill>
                <a:srgbClr val="FFCC00"/>
              </a:solidFill>
              <a:latin typeface="Verdana" pitchFamily="34" charset="0"/>
            </a:endParaRPr>
          </a:p>
          <a:p>
            <a:pPr lvl="1" eaLnBrk="1" hangingPunct="1">
              <a:buClr>
                <a:srgbClr val="FFCC00"/>
              </a:buClr>
              <a:buFont typeface="Wingdings" pitchFamily="2" charset="2"/>
              <a:buChar char="§"/>
            </a:pPr>
            <a:r>
              <a:rPr lang="en-US" sz="1400" b="1" dirty="0" smtClean="0">
                <a:solidFill>
                  <a:schemeClr val="bg1"/>
                </a:solidFill>
                <a:latin typeface="Verdana" pitchFamily="34" charset="0"/>
              </a:rPr>
              <a:t>Self Assessment   (at the time of filing tax return)</a:t>
            </a:r>
          </a:p>
          <a:p>
            <a:pPr lvl="1" eaLnBrk="1" hangingPunct="1">
              <a:buClr>
                <a:srgbClr val="FFCC00"/>
              </a:buClr>
              <a:buFont typeface="Wingdings" pitchFamily="2" charset="2"/>
              <a:buChar char="§"/>
            </a:pPr>
            <a:r>
              <a:rPr lang="en-US" sz="1400" b="1" dirty="0" smtClean="0">
                <a:solidFill>
                  <a:schemeClr val="bg1"/>
                </a:solidFill>
                <a:latin typeface="Verdana" pitchFamily="34" charset="0"/>
              </a:rPr>
              <a:t>Advance Tax         ( </a:t>
            </a:r>
            <a:r>
              <a:rPr lang="en-US" sz="1400" b="1" dirty="0" smtClean="0">
                <a:solidFill>
                  <a:srgbClr val="FFCC00"/>
                </a:solidFill>
                <a:latin typeface="Verdana" pitchFamily="34" charset="0"/>
              </a:rPr>
              <a:t>3 to 4 installments</a:t>
            </a:r>
            <a:r>
              <a:rPr lang="en-US" sz="1400" b="1" dirty="0" smtClean="0">
                <a:solidFill>
                  <a:schemeClr val="bg1"/>
                </a:solidFill>
                <a:latin typeface="Verdana" pitchFamily="34" charset="0"/>
              </a:rPr>
              <a:t> on estimated basis)</a:t>
            </a:r>
          </a:p>
          <a:p>
            <a:pPr lvl="1" eaLnBrk="1" hangingPunct="1">
              <a:buClr>
                <a:srgbClr val="FFCC00"/>
              </a:buClr>
              <a:buFont typeface="Wingdings" pitchFamily="2" charset="2"/>
              <a:buChar char="§"/>
            </a:pPr>
            <a:r>
              <a:rPr lang="en-US" sz="1400" b="1" dirty="0" smtClean="0">
                <a:solidFill>
                  <a:schemeClr val="bg1"/>
                </a:solidFill>
                <a:latin typeface="Verdana" pitchFamily="34" charset="0"/>
              </a:rPr>
              <a:t>TDS                       (deposited by buyer on behalf)</a:t>
            </a:r>
            <a:br>
              <a:rPr lang="en-US" sz="1400" b="1" dirty="0" smtClean="0">
                <a:solidFill>
                  <a:schemeClr val="bg1"/>
                </a:solidFill>
                <a:latin typeface="Verdana" pitchFamily="34" charset="0"/>
              </a:rPr>
            </a:br>
            <a:endParaRPr lang="en-US" sz="1400" b="1" dirty="0" smtClean="0">
              <a:solidFill>
                <a:schemeClr val="bg1"/>
              </a:solidFill>
              <a:latin typeface="Verdana" pitchFamily="34" charset="0"/>
            </a:endParaRPr>
          </a:p>
          <a:p>
            <a:pPr eaLnBrk="1" hangingPunct="1">
              <a:lnSpc>
                <a:spcPct val="80000"/>
              </a:lnSpc>
              <a:buClr>
                <a:srgbClr val="FFCC00"/>
              </a:buClr>
              <a:buFont typeface="Wingdings" pitchFamily="2" charset="2"/>
              <a:buChar char="q"/>
            </a:pPr>
            <a:r>
              <a:rPr lang="en-US" sz="1800" b="1" dirty="0" smtClean="0">
                <a:solidFill>
                  <a:srgbClr val="FFCC00"/>
                </a:solidFill>
                <a:latin typeface="Verdana" pitchFamily="34" charset="0"/>
              </a:rPr>
              <a:t>WITHHOLDING TAXES</a:t>
            </a:r>
            <a:r>
              <a:rPr lang="en-US" sz="1600" b="1" dirty="0" smtClean="0">
                <a:solidFill>
                  <a:srgbClr val="FFCC00"/>
                </a:solidFill>
                <a:latin typeface="Verdana" pitchFamily="34" charset="0"/>
              </a:rPr>
              <a:t> </a:t>
            </a:r>
            <a:br>
              <a:rPr lang="en-US" sz="1600" b="1" dirty="0" smtClean="0">
                <a:solidFill>
                  <a:srgbClr val="FFCC00"/>
                </a:solidFill>
                <a:latin typeface="Verdana" pitchFamily="34" charset="0"/>
              </a:rPr>
            </a:br>
            <a:endParaRPr lang="en-US" sz="1600" b="1" dirty="0" smtClean="0">
              <a:solidFill>
                <a:srgbClr val="FFCC00"/>
              </a:solidFill>
              <a:latin typeface="Verdana" pitchFamily="34" charset="0"/>
            </a:endParaRPr>
          </a:p>
          <a:p>
            <a:pPr lvl="1" eaLnBrk="1" hangingPunct="1">
              <a:lnSpc>
                <a:spcPct val="80000"/>
              </a:lnSpc>
              <a:buClr>
                <a:srgbClr val="FFCC00"/>
              </a:buClr>
              <a:buFont typeface="Wingdings" pitchFamily="2" charset="2"/>
              <a:buChar char="§"/>
            </a:pPr>
            <a:r>
              <a:rPr lang="en-US" sz="1400" b="1" dirty="0" smtClean="0">
                <a:solidFill>
                  <a:schemeClr val="bg1"/>
                </a:solidFill>
                <a:latin typeface="Verdana" pitchFamily="34" charset="0"/>
              </a:rPr>
              <a:t>Certain specified transactions are subject to withholding taxes</a:t>
            </a:r>
            <a:r>
              <a:rPr lang="en-US" sz="1600" b="1" dirty="0" smtClean="0">
                <a:solidFill>
                  <a:schemeClr val="bg1"/>
                </a:solidFill>
                <a:latin typeface="Verdana" pitchFamily="34" charset="0"/>
              </a:rPr>
              <a:t> </a:t>
            </a:r>
            <a:br>
              <a:rPr lang="en-US" sz="1600" b="1" dirty="0" smtClean="0">
                <a:solidFill>
                  <a:schemeClr val="bg1"/>
                </a:solidFill>
                <a:latin typeface="Verdana" pitchFamily="34" charset="0"/>
              </a:rPr>
            </a:br>
            <a:endParaRPr lang="en-US" sz="1600" b="1" dirty="0" smtClean="0">
              <a:solidFill>
                <a:schemeClr val="bg1"/>
              </a:solidFill>
              <a:latin typeface="Verdana" pitchFamily="34" charset="0"/>
            </a:endParaRPr>
          </a:p>
          <a:p>
            <a:pPr eaLnBrk="1" hangingPunct="1">
              <a:lnSpc>
                <a:spcPct val="80000"/>
              </a:lnSpc>
              <a:buClr>
                <a:srgbClr val="FFCC00"/>
              </a:buClr>
              <a:buFont typeface="Wingdings" pitchFamily="2" charset="2"/>
              <a:buChar char="q"/>
            </a:pPr>
            <a:r>
              <a:rPr lang="en-US" sz="1800" b="1" dirty="0" smtClean="0">
                <a:solidFill>
                  <a:srgbClr val="FFCC00"/>
                </a:solidFill>
                <a:latin typeface="Verdana" pitchFamily="34" charset="0"/>
              </a:rPr>
              <a:t>FILING REQUIREMENTS</a:t>
            </a:r>
            <a:r>
              <a:rPr lang="en-US" sz="1800" b="1" dirty="0" smtClean="0">
                <a:solidFill>
                  <a:schemeClr val="bg1"/>
                </a:solidFill>
                <a:latin typeface="Verdana" pitchFamily="34" charset="0"/>
              </a:rPr>
              <a:t> </a:t>
            </a:r>
            <a:br>
              <a:rPr lang="en-US" sz="1800" b="1" dirty="0" smtClean="0">
                <a:solidFill>
                  <a:schemeClr val="bg1"/>
                </a:solidFill>
                <a:latin typeface="Verdana" pitchFamily="34" charset="0"/>
              </a:rPr>
            </a:br>
            <a:endParaRPr lang="en-US" sz="1800" b="1" dirty="0" smtClean="0">
              <a:solidFill>
                <a:schemeClr val="bg1"/>
              </a:solidFill>
              <a:latin typeface="Verdana" pitchFamily="34" charset="0"/>
            </a:endParaRPr>
          </a:p>
          <a:p>
            <a:pPr lvl="1" eaLnBrk="1" hangingPunct="1">
              <a:buClr>
                <a:srgbClr val="FFCC00"/>
              </a:buClr>
              <a:buFont typeface="Wingdings" pitchFamily="2" charset="2"/>
              <a:buChar char="§"/>
            </a:pPr>
            <a:r>
              <a:rPr lang="en-US" sz="1400" b="1" dirty="0" smtClean="0">
                <a:solidFill>
                  <a:srgbClr val="FFCC00"/>
                </a:solidFill>
                <a:latin typeface="Verdana" pitchFamily="34" charset="0"/>
              </a:rPr>
              <a:t>31st July</a:t>
            </a:r>
            <a:r>
              <a:rPr lang="en-US" sz="1400" b="1" dirty="0" smtClean="0">
                <a:solidFill>
                  <a:schemeClr val="bg1"/>
                </a:solidFill>
                <a:latin typeface="Verdana" pitchFamily="34" charset="0"/>
              </a:rPr>
              <a:t>   		(In case of Individual)</a:t>
            </a:r>
          </a:p>
          <a:p>
            <a:pPr lvl="1" eaLnBrk="1" hangingPunct="1">
              <a:buClr>
                <a:srgbClr val="FFCC00"/>
              </a:buClr>
              <a:buFont typeface="Wingdings" pitchFamily="2" charset="2"/>
              <a:buChar char="§"/>
            </a:pPr>
            <a:r>
              <a:rPr lang="en-US" sz="1400" b="1" dirty="0" smtClean="0">
                <a:solidFill>
                  <a:srgbClr val="FFCC00"/>
                </a:solidFill>
                <a:latin typeface="Verdana" pitchFamily="34" charset="0"/>
              </a:rPr>
              <a:t>30th Sept.</a:t>
            </a:r>
            <a:r>
              <a:rPr lang="en-US" sz="1400" b="1" dirty="0" smtClean="0">
                <a:solidFill>
                  <a:schemeClr val="bg1"/>
                </a:solidFill>
                <a:latin typeface="Verdana" pitchFamily="34" charset="0"/>
              </a:rPr>
              <a:t> 	(In case of corporation or non corporation if 				  turnover exceeds </a:t>
            </a:r>
            <a:r>
              <a:rPr lang="en-US" sz="1400" b="1" dirty="0" smtClean="0">
                <a:solidFill>
                  <a:srgbClr val="FFCC00"/>
                </a:solidFill>
                <a:latin typeface="Verdana" pitchFamily="34" charset="0"/>
              </a:rPr>
              <a:t>6 million</a:t>
            </a:r>
            <a:r>
              <a:rPr lang="en-US" sz="1400" b="1" dirty="0" smtClean="0">
                <a:solidFill>
                  <a:schemeClr val="bg1"/>
                </a:solidFill>
                <a:latin typeface="Verdana" pitchFamily="34" charset="0"/>
              </a:rPr>
              <a:t>)</a:t>
            </a:r>
          </a:p>
          <a:p>
            <a:pPr lvl="1" eaLnBrk="1" hangingPunct="1">
              <a:buClr>
                <a:srgbClr val="FFCC00"/>
              </a:buClr>
              <a:buFont typeface="Wingdings" pitchFamily="2" charset="2"/>
              <a:buChar char="§"/>
            </a:pPr>
            <a:r>
              <a:rPr lang="en-US" sz="1400" b="1" dirty="0" smtClean="0">
                <a:solidFill>
                  <a:schemeClr val="bg1"/>
                </a:solidFill>
                <a:latin typeface="Verdana" pitchFamily="34" charset="0"/>
              </a:rPr>
              <a:t>Revised return </a:t>
            </a:r>
            <a:r>
              <a:rPr lang="en-US" sz="1400" b="1" dirty="0" smtClean="0">
                <a:solidFill>
                  <a:srgbClr val="FFCC00"/>
                </a:solidFill>
                <a:latin typeface="Verdana" pitchFamily="34" charset="0"/>
              </a:rPr>
              <a:t>within 1 year</a:t>
            </a:r>
            <a:r>
              <a:rPr lang="en-US" sz="1400" b="1" dirty="0" smtClean="0">
                <a:solidFill>
                  <a:schemeClr val="bg1"/>
                </a:solidFill>
                <a:latin typeface="Verdana" pitchFamily="34" charset="0"/>
              </a:rPr>
              <a:t> from end of A/Y </a:t>
            </a:r>
            <a:br>
              <a:rPr lang="en-US" sz="1400" b="1" dirty="0" smtClean="0">
                <a:solidFill>
                  <a:schemeClr val="bg1"/>
                </a:solidFill>
                <a:latin typeface="Verdana" pitchFamily="34" charset="0"/>
              </a:rPr>
            </a:br>
            <a:endParaRPr lang="en-US" sz="1400" b="1" dirty="0" smtClean="0">
              <a:solidFill>
                <a:schemeClr val="bg1"/>
              </a:solidFill>
              <a:latin typeface="Verdana" pitchFamily="34" charset="0"/>
            </a:endParaRPr>
          </a:p>
          <a:p>
            <a:pPr eaLnBrk="1" hangingPunct="1">
              <a:lnSpc>
                <a:spcPct val="80000"/>
              </a:lnSpc>
              <a:buClr>
                <a:srgbClr val="FFCC00"/>
              </a:buClr>
              <a:buFont typeface="Wingdings" pitchFamily="2" charset="2"/>
              <a:buNone/>
            </a:pPr>
            <a:r>
              <a:rPr lang="en-US" sz="1600" b="1" dirty="0" smtClean="0">
                <a:solidFill>
                  <a:schemeClr val="bg1"/>
                </a:solidFill>
                <a:latin typeface="Verdana" pitchFamily="34" charset="0"/>
              </a:rPr>
              <a:t> </a:t>
            </a:r>
          </a:p>
          <a:p>
            <a:pPr eaLnBrk="1" hangingPunct="1">
              <a:lnSpc>
                <a:spcPct val="80000"/>
              </a:lnSpc>
              <a:buClr>
                <a:srgbClr val="FFCC00"/>
              </a:buClr>
              <a:buFont typeface="Wingdings" pitchFamily="2" charset="2"/>
              <a:buNone/>
            </a:pPr>
            <a:endParaRPr lang="en-US" sz="1600" b="1" dirty="0" smtClean="0">
              <a:solidFill>
                <a:schemeClr val="bg1"/>
              </a:solidFill>
              <a:latin typeface="Verdana" pitchFamily="34" charset="0"/>
            </a:endParaRPr>
          </a:p>
          <a:p>
            <a:pPr eaLnBrk="1" hangingPunct="1">
              <a:lnSpc>
                <a:spcPct val="80000"/>
              </a:lnSpc>
              <a:buClr>
                <a:srgbClr val="FFCC00"/>
              </a:buClr>
              <a:buFont typeface="Wingdings" pitchFamily="2" charset="2"/>
              <a:buNone/>
            </a:pPr>
            <a:endParaRPr lang="en-US" sz="1600" b="1" dirty="0" smtClean="0">
              <a:solidFill>
                <a:schemeClr val="bg1"/>
              </a:solidFill>
              <a:latin typeface="Verdana" pitchFamily="34" charset="0"/>
            </a:endParaRPr>
          </a:p>
          <a:p>
            <a:pPr lvl="1" eaLnBrk="1" hangingPunct="1">
              <a:lnSpc>
                <a:spcPct val="80000"/>
              </a:lnSpc>
              <a:buClr>
                <a:srgbClr val="FFCC00"/>
              </a:buClr>
              <a:buFont typeface="Wingdings" pitchFamily="2" charset="2"/>
              <a:buNone/>
            </a:pPr>
            <a:r>
              <a:rPr lang="en-US" sz="1400" b="1" dirty="0" smtClean="0">
                <a:solidFill>
                  <a:schemeClr val="accent1"/>
                </a:solidFill>
                <a:latin typeface="Verdana" pitchFamily="34" charset="0"/>
              </a:rPr>
              <a:t>							</a:t>
            </a:r>
            <a:r>
              <a:rPr lang="en-US" sz="1400" b="1" dirty="0" smtClean="0">
                <a:solidFill>
                  <a:srgbClr val="FFCC00"/>
                </a:solidFill>
                <a:latin typeface="Verdana" pitchFamily="34" charset="0"/>
              </a:rPr>
              <a:t>COND Next Slide……</a:t>
            </a:r>
          </a:p>
          <a:p>
            <a:pPr lvl="1" eaLnBrk="1" hangingPunct="1">
              <a:lnSpc>
                <a:spcPct val="80000"/>
              </a:lnSpc>
              <a:buClr>
                <a:srgbClr val="FFCC00"/>
              </a:buClr>
              <a:buFont typeface="Wingdings" pitchFamily="2" charset="2"/>
              <a:buNone/>
            </a:pPr>
            <a:r>
              <a:rPr lang="en-US" sz="2000" b="1" dirty="0" smtClean="0">
                <a:solidFill>
                  <a:schemeClr val="accent1"/>
                </a:solidFill>
                <a:latin typeface="Verdana" pitchFamily="34" charset="0"/>
              </a:rPr>
              <a:t>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type="body" idx="1"/>
          </p:nvPr>
        </p:nvSpPr>
        <p:spPr>
          <a:xfrm>
            <a:off x="457200" y="152400"/>
            <a:ext cx="8229600" cy="6705600"/>
          </a:xfrm>
        </p:spPr>
        <p:txBody>
          <a:bodyPr/>
          <a:lstStyle/>
          <a:p>
            <a:pPr eaLnBrk="1" hangingPunct="1">
              <a:lnSpc>
                <a:spcPct val="80000"/>
              </a:lnSpc>
              <a:buClr>
                <a:srgbClr val="FFCC00"/>
              </a:buClr>
              <a:buFont typeface="Wingdings" pitchFamily="2" charset="2"/>
              <a:buChar char="q"/>
            </a:pPr>
            <a:endParaRPr lang="en-US" sz="1800" b="1" smtClean="0">
              <a:solidFill>
                <a:srgbClr val="FFCC00"/>
              </a:solidFill>
              <a:latin typeface="Verdana" pitchFamily="34" charset="0"/>
            </a:endParaRPr>
          </a:p>
          <a:p>
            <a:pPr eaLnBrk="1" hangingPunct="1">
              <a:lnSpc>
                <a:spcPct val="80000"/>
              </a:lnSpc>
              <a:buClr>
                <a:srgbClr val="FFCC00"/>
              </a:buClr>
              <a:buFont typeface="Wingdings" pitchFamily="2" charset="2"/>
              <a:buChar char="q"/>
            </a:pPr>
            <a:r>
              <a:rPr lang="en-US" sz="1800" b="1" smtClean="0">
                <a:solidFill>
                  <a:srgbClr val="FFCC00"/>
                </a:solidFill>
                <a:latin typeface="Verdana" pitchFamily="34" charset="0"/>
              </a:rPr>
              <a:t>ASSESSMENT PROCEDURE</a:t>
            </a:r>
            <a:r>
              <a:rPr lang="en-US" sz="1800" b="1" smtClean="0">
                <a:solidFill>
                  <a:schemeClr val="bg1"/>
                </a:solidFill>
                <a:latin typeface="Verdana" pitchFamily="34" charset="0"/>
              </a:rPr>
              <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lvl="1" eaLnBrk="1" hangingPunct="1">
              <a:lnSpc>
                <a:spcPct val="80000"/>
              </a:lnSpc>
              <a:buClr>
                <a:srgbClr val="FFCC00"/>
              </a:buClr>
              <a:buFont typeface="Wingdings" pitchFamily="2" charset="2"/>
              <a:buChar char="§"/>
            </a:pPr>
            <a:r>
              <a:rPr lang="en-US" sz="1600" b="1" smtClean="0">
                <a:solidFill>
                  <a:schemeClr val="bg1"/>
                </a:solidFill>
                <a:latin typeface="Verdana" pitchFamily="34" charset="0"/>
              </a:rPr>
              <a:t>Accepted as such  (If not selected for audit </a:t>
            </a:r>
            <a:r>
              <a:rPr lang="en-US" sz="1600" b="1" smtClean="0">
                <a:solidFill>
                  <a:srgbClr val="FFCC00"/>
                </a:solidFill>
                <a:latin typeface="Verdana" pitchFamily="34" charset="0"/>
              </a:rPr>
              <a:t>within</a:t>
            </a:r>
            <a:r>
              <a:rPr lang="en-US" sz="1600" b="1" smtClean="0">
                <a:solidFill>
                  <a:schemeClr val="bg1"/>
                </a:solidFill>
                <a:latin typeface="Verdana" pitchFamily="34" charset="0"/>
              </a:rPr>
              <a:t> </a:t>
            </a:r>
            <a:r>
              <a:rPr lang="en-US" sz="1600" b="1" smtClean="0">
                <a:solidFill>
                  <a:srgbClr val="FFCC00"/>
                </a:solidFill>
                <a:latin typeface="Verdana" pitchFamily="34" charset="0"/>
              </a:rPr>
              <a:t>six months</a:t>
            </a:r>
            <a:r>
              <a:rPr lang="en-US" sz="1600" b="1" smtClean="0">
                <a:solidFill>
                  <a:schemeClr val="bg1"/>
                </a:solidFill>
                <a:latin typeface="Verdana" pitchFamily="34" charset="0"/>
              </a:rPr>
              <a:t> from the end of A/Y )</a:t>
            </a:r>
          </a:p>
          <a:p>
            <a:pPr lvl="1" eaLnBrk="1" hangingPunct="1">
              <a:lnSpc>
                <a:spcPct val="80000"/>
              </a:lnSpc>
              <a:buClr>
                <a:srgbClr val="FFCC00"/>
              </a:buClr>
              <a:buFont typeface="Wingdings" pitchFamily="2" charset="2"/>
              <a:buChar char="§"/>
            </a:pPr>
            <a:r>
              <a:rPr lang="en-US" sz="1600" b="1" smtClean="0">
                <a:solidFill>
                  <a:schemeClr val="bg1"/>
                </a:solidFill>
                <a:latin typeface="Verdana" pitchFamily="34" charset="0"/>
              </a:rPr>
              <a:t>Selected for Scrutiny (Audit)</a:t>
            </a:r>
            <a:br>
              <a:rPr lang="en-US" sz="1600" b="1" smtClean="0">
                <a:solidFill>
                  <a:schemeClr val="bg1"/>
                </a:solidFill>
                <a:latin typeface="Verdana" pitchFamily="34" charset="0"/>
              </a:rPr>
            </a:br>
            <a:endParaRPr lang="en-US" sz="1600" b="1" smtClean="0">
              <a:solidFill>
                <a:srgbClr val="FFCC00"/>
              </a:solidFill>
              <a:latin typeface="Verdana" pitchFamily="34" charset="0"/>
            </a:endParaRPr>
          </a:p>
          <a:p>
            <a:pPr eaLnBrk="1" hangingPunct="1">
              <a:lnSpc>
                <a:spcPct val="80000"/>
              </a:lnSpc>
              <a:buClr>
                <a:srgbClr val="FFCC00"/>
              </a:buClr>
              <a:buFont typeface="Wingdings" pitchFamily="2" charset="2"/>
              <a:buChar char="q"/>
            </a:pPr>
            <a:r>
              <a:rPr lang="en-US" sz="1800" b="1" smtClean="0">
                <a:solidFill>
                  <a:srgbClr val="FFCC00"/>
                </a:solidFill>
                <a:latin typeface="Verdana" pitchFamily="34" charset="0"/>
              </a:rPr>
              <a:t>TIME PERIOD FOR ASSESSMENT</a:t>
            </a:r>
            <a:r>
              <a:rPr lang="en-US" sz="1800" b="1" smtClean="0">
                <a:solidFill>
                  <a:schemeClr val="bg1"/>
                </a:solidFill>
                <a:latin typeface="Verdana" pitchFamily="34" charset="0"/>
              </a:rPr>
              <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lvl="1" eaLnBrk="1" hangingPunct="1">
              <a:lnSpc>
                <a:spcPct val="80000"/>
              </a:lnSpc>
              <a:buClr>
                <a:srgbClr val="FFCC00"/>
              </a:buClr>
              <a:buFont typeface="Wingdings" pitchFamily="2" charset="2"/>
              <a:buChar char="§"/>
            </a:pPr>
            <a:r>
              <a:rPr lang="en-US" sz="1600" b="1" smtClean="0">
                <a:solidFill>
                  <a:srgbClr val="FFCC00"/>
                </a:solidFill>
                <a:latin typeface="Verdana" pitchFamily="34" charset="0"/>
              </a:rPr>
              <a:t>1 year</a:t>
            </a:r>
            <a:r>
              <a:rPr lang="en-US" sz="1600" b="1" smtClean="0">
                <a:solidFill>
                  <a:schemeClr val="bg1"/>
                </a:solidFill>
                <a:latin typeface="Verdana" pitchFamily="34" charset="0"/>
              </a:rPr>
              <a:t> from the end of A/Y if not selected for Audit </a:t>
            </a:r>
          </a:p>
          <a:p>
            <a:pPr lvl="1" eaLnBrk="1" hangingPunct="1">
              <a:lnSpc>
                <a:spcPct val="80000"/>
              </a:lnSpc>
              <a:buClr>
                <a:srgbClr val="FFCC00"/>
              </a:buClr>
              <a:buFont typeface="Wingdings" pitchFamily="2" charset="2"/>
              <a:buChar char="§"/>
            </a:pPr>
            <a:r>
              <a:rPr lang="en-US" sz="1600" b="1" smtClean="0">
                <a:solidFill>
                  <a:srgbClr val="FFCC00"/>
                </a:solidFill>
                <a:latin typeface="Verdana" pitchFamily="34" charset="0"/>
              </a:rPr>
              <a:t>2 years</a:t>
            </a:r>
            <a:r>
              <a:rPr lang="en-US" sz="1600" b="1" smtClean="0">
                <a:solidFill>
                  <a:schemeClr val="bg1"/>
                </a:solidFill>
                <a:latin typeface="Verdana" pitchFamily="34" charset="0"/>
              </a:rPr>
              <a:t> from the end of A/Y if selected for Audit </a:t>
            </a:r>
            <a:br>
              <a:rPr lang="en-US" sz="1600" b="1" smtClean="0">
                <a:solidFill>
                  <a:schemeClr val="bg1"/>
                </a:solidFill>
                <a:latin typeface="Verdana" pitchFamily="34" charset="0"/>
              </a:rPr>
            </a:br>
            <a:endParaRPr lang="en-US" sz="1600" b="1" smtClean="0">
              <a:solidFill>
                <a:schemeClr val="bg1"/>
              </a:solidFill>
              <a:latin typeface="Verdana" pitchFamily="34" charset="0"/>
            </a:endParaRPr>
          </a:p>
          <a:p>
            <a:pPr eaLnBrk="1" hangingPunct="1">
              <a:lnSpc>
                <a:spcPct val="80000"/>
              </a:lnSpc>
              <a:buClr>
                <a:srgbClr val="FFCC00"/>
              </a:buClr>
              <a:buFont typeface="Wingdings" pitchFamily="2" charset="2"/>
              <a:buChar char="q"/>
            </a:pPr>
            <a:r>
              <a:rPr lang="en-US" sz="1800" b="1" smtClean="0">
                <a:solidFill>
                  <a:srgbClr val="FFCC00"/>
                </a:solidFill>
                <a:latin typeface="Verdana" pitchFamily="34" charset="0"/>
              </a:rPr>
              <a:t>REASSESSMENT PROCEDURE</a:t>
            </a:r>
            <a:r>
              <a:rPr lang="en-US" sz="1400" b="1" smtClean="0">
                <a:solidFill>
                  <a:srgbClr val="FFCC00"/>
                </a:solidFill>
                <a:latin typeface="Verdana" pitchFamily="34" charset="0"/>
              </a:rPr>
              <a:t> </a:t>
            </a:r>
            <a:br>
              <a:rPr lang="en-US" sz="1400" b="1" smtClean="0">
                <a:solidFill>
                  <a:srgbClr val="FFCC00"/>
                </a:solidFill>
                <a:latin typeface="Verdana" pitchFamily="34" charset="0"/>
              </a:rPr>
            </a:br>
            <a:endParaRPr lang="en-US" sz="1400" b="1" smtClean="0">
              <a:solidFill>
                <a:srgbClr val="FFCC00"/>
              </a:solidFill>
              <a:latin typeface="Verdana" pitchFamily="34" charset="0"/>
            </a:endParaRPr>
          </a:p>
          <a:p>
            <a:pPr lvl="1" eaLnBrk="1" hangingPunct="1">
              <a:lnSpc>
                <a:spcPct val="80000"/>
              </a:lnSpc>
              <a:buClr>
                <a:srgbClr val="FFCC00"/>
              </a:buClr>
              <a:buFont typeface="Wingdings" pitchFamily="2" charset="2"/>
              <a:buChar char="§"/>
            </a:pPr>
            <a:r>
              <a:rPr lang="en-US" sz="1600" b="1" smtClean="0">
                <a:solidFill>
                  <a:schemeClr val="bg1"/>
                </a:solidFill>
                <a:latin typeface="Verdana" pitchFamily="34" charset="0"/>
              </a:rPr>
              <a:t>If  income escaped taxation or wrong information by tax payer within </a:t>
            </a:r>
            <a:r>
              <a:rPr lang="en-US" sz="1600" b="1" smtClean="0">
                <a:solidFill>
                  <a:srgbClr val="FFCC00"/>
                </a:solidFill>
                <a:latin typeface="Verdana" pitchFamily="34" charset="0"/>
              </a:rPr>
              <a:t>4/6 years</a:t>
            </a:r>
            <a:r>
              <a:rPr lang="en-US" sz="1600" b="1" smtClean="0">
                <a:solidFill>
                  <a:schemeClr val="bg1"/>
                </a:solidFill>
                <a:latin typeface="Verdana" pitchFamily="34" charset="0"/>
              </a:rPr>
              <a:t> from the end of A/Y</a:t>
            </a:r>
            <a:br>
              <a:rPr lang="en-US" sz="1600" b="1" smtClean="0">
                <a:solidFill>
                  <a:schemeClr val="bg1"/>
                </a:solidFill>
                <a:latin typeface="Verdana" pitchFamily="34" charset="0"/>
              </a:rPr>
            </a:br>
            <a:endParaRPr lang="en-US" sz="1600" b="1" smtClean="0">
              <a:solidFill>
                <a:schemeClr val="bg1"/>
              </a:solidFill>
              <a:latin typeface="Verdana" pitchFamily="34" charset="0"/>
            </a:endParaRPr>
          </a:p>
          <a:p>
            <a:pPr eaLnBrk="1" hangingPunct="1">
              <a:lnSpc>
                <a:spcPct val="80000"/>
              </a:lnSpc>
              <a:buClr>
                <a:srgbClr val="FFCC00"/>
              </a:buClr>
              <a:buFont typeface="Wingdings" pitchFamily="2" charset="2"/>
              <a:buChar char="q"/>
            </a:pPr>
            <a:r>
              <a:rPr lang="en-US" sz="1800" b="1" smtClean="0">
                <a:solidFill>
                  <a:srgbClr val="FFCC00"/>
                </a:solidFill>
                <a:latin typeface="Verdana" pitchFamily="34" charset="0"/>
              </a:rPr>
              <a:t>TIME PERIOD FOR REASSESSMENT</a:t>
            </a:r>
            <a:r>
              <a:rPr lang="en-US" sz="1800" b="1" smtClean="0">
                <a:solidFill>
                  <a:schemeClr val="bg1"/>
                </a:solidFill>
                <a:latin typeface="Verdana" pitchFamily="34" charset="0"/>
              </a:rPr>
              <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lvl="1" eaLnBrk="1" hangingPunct="1">
              <a:lnSpc>
                <a:spcPct val="80000"/>
              </a:lnSpc>
              <a:buClr>
                <a:srgbClr val="FFCC00"/>
              </a:buClr>
              <a:buFont typeface="Wingdings" pitchFamily="2" charset="2"/>
              <a:buChar char="§"/>
            </a:pPr>
            <a:r>
              <a:rPr lang="en-US" sz="1600" b="1" smtClean="0">
                <a:solidFill>
                  <a:srgbClr val="FFCC00"/>
                </a:solidFill>
                <a:latin typeface="Verdana" pitchFamily="34" charset="0"/>
              </a:rPr>
              <a:t>9 months</a:t>
            </a:r>
            <a:r>
              <a:rPr lang="en-US" sz="1600" b="1" smtClean="0">
                <a:solidFill>
                  <a:schemeClr val="bg1"/>
                </a:solidFill>
                <a:latin typeface="Verdana" pitchFamily="34" charset="0"/>
              </a:rPr>
              <a:t> from the end of the F/Y in which notice is served</a:t>
            </a:r>
          </a:p>
          <a:p>
            <a:pPr lvl="1" eaLnBrk="1" hangingPunct="1">
              <a:lnSpc>
                <a:spcPct val="80000"/>
              </a:lnSpc>
              <a:buClr>
                <a:srgbClr val="FFCC00"/>
              </a:buClr>
              <a:buFont typeface="Wingdings" pitchFamily="2" charset="2"/>
              <a:buNone/>
            </a:pPr>
            <a:endParaRPr lang="en-US" sz="1600" b="1" smtClean="0">
              <a:solidFill>
                <a:schemeClr val="bg1"/>
              </a:solidFill>
              <a:latin typeface="Verdana" pitchFamily="34" charset="0"/>
            </a:endParaRPr>
          </a:p>
          <a:p>
            <a:pPr eaLnBrk="1" hangingPunct="1">
              <a:lnSpc>
                <a:spcPct val="80000"/>
              </a:lnSpc>
              <a:buFont typeface="Wingdings" pitchFamily="2" charset="2"/>
              <a:buChar char="q"/>
            </a:pPr>
            <a:r>
              <a:rPr lang="en-US" sz="1800" b="1" smtClean="0">
                <a:solidFill>
                  <a:srgbClr val="FFCC00"/>
                </a:solidFill>
                <a:latin typeface="Verdana" pitchFamily="34" charset="0"/>
              </a:rPr>
              <a:t>RECTIFICATION OF ORDER</a:t>
            </a:r>
            <a:r>
              <a:rPr lang="en-US" sz="1600" b="1" smtClean="0">
                <a:solidFill>
                  <a:srgbClr val="FFCC00"/>
                </a:solidFill>
                <a:latin typeface="Verdana" pitchFamily="34" charset="0"/>
              </a:rPr>
              <a:t/>
            </a:r>
            <a:br>
              <a:rPr lang="en-US" sz="1600" b="1" smtClean="0">
                <a:solidFill>
                  <a:srgbClr val="FFCC00"/>
                </a:solidFill>
                <a:latin typeface="Verdana" pitchFamily="34" charset="0"/>
              </a:rPr>
            </a:br>
            <a:endParaRPr lang="en-US" sz="1600" b="1" smtClean="0">
              <a:solidFill>
                <a:srgbClr val="FFCC00"/>
              </a:solidFill>
              <a:latin typeface="Verdana" pitchFamily="34" charset="0"/>
            </a:endParaRPr>
          </a:p>
          <a:p>
            <a:pPr lvl="1" eaLnBrk="1" hangingPunct="1">
              <a:lnSpc>
                <a:spcPct val="80000"/>
              </a:lnSpc>
              <a:buClr>
                <a:srgbClr val="FFCC00"/>
              </a:buClr>
              <a:buFont typeface="Wingdings" pitchFamily="2" charset="2"/>
              <a:buChar char="§"/>
            </a:pPr>
            <a:r>
              <a:rPr lang="en-US" sz="1600" b="1" smtClean="0">
                <a:solidFill>
                  <a:schemeClr val="bg1"/>
                </a:solidFill>
                <a:latin typeface="Verdana" pitchFamily="34" charset="0"/>
              </a:rPr>
              <a:t>Within </a:t>
            </a:r>
            <a:r>
              <a:rPr lang="en-US" sz="1600" b="1" smtClean="0">
                <a:solidFill>
                  <a:srgbClr val="FFCC00"/>
                </a:solidFill>
                <a:latin typeface="Verdana" pitchFamily="34" charset="0"/>
              </a:rPr>
              <a:t>4 years</a:t>
            </a:r>
            <a:r>
              <a:rPr lang="en-US" sz="1600" b="1" smtClean="0">
                <a:solidFill>
                  <a:schemeClr val="bg1"/>
                </a:solidFill>
                <a:latin typeface="Verdana" pitchFamily="34" charset="0"/>
              </a:rPr>
              <a:t> from the end of the F/Y  in which order is passed or 6 months from the end of the month in which rectification application is received </a:t>
            </a:r>
            <a:br>
              <a:rPr lang="en-US" sz="1600" b="1" smtClean="0">
                <a:solidFill>
                  <a:schemeClr val="bg1"/>
                </a:solidFill>
                <a:latin typeface="Verdana" pitchFamily="34" charset="0"/>
              </a:rPr>
            </a:br>
            <a:endParaRPr lang="en-US" sz="1600" b="1" smtClean="0">
              <a:solidFill>
                <a:schemeClr val="accent1"/>
              </a:solidFill>
              <a:latin typeface="Verdana" pitchFamily="34" charset="0"/>
            </a:endParaRPr>
          </a:p>
          <a:p>
            <a:pPr lvl="1" eaLnBrk="1" hangingPunct="1">
              <a:lnSpc>
                <a:spcPct val="80000"/>
              </a:lnSpc>
              <a:buClr>
                <a:srgbClr val="FFCC00"/>
              </a:buClr>
              <a:buFont typeface="Wingdings" pitchFamily="2" charset="2"/>
              <a:buNone/>
            </a:pPr>
            <a:r>
              <a:rPr lang="en-US" sz="1200" b="1" smtClean="0">
                <a:solidFill>
                  <a:schemeClr val="accent1"/>
                </a:solidFill>
                <a:latin typeface="Verdana" pitchFamily="34" charset="0"/>
              </a:rPr>
              <a:t>							</a:t>
            </a:r>
            <a:r>
              <a:rPr lang="en-US" sz="1400" b="1" smtClean="0">
                <a:solidFill>
                  <a:srgbClr val="FFCC00"/>
                </a:solidFill>
                <a:latin typeface="Verdana" pitchFamily="34" charset="0"/>
              </a:rPr>
              <a:t>COND Next Slide……</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type="body" idx="1"/>
          </p:nvPr>
        </p:nvSpPr>
        <p:spPr>
          <a:xfrm>
            <a:off x="457200" y="381000"/>
            <a:ext cx="8229600" cy="6172200"/>
          </a:xfrm>
        </p:spPr>
        <p:txBody>
          <a:bodyPr/>
          <a:lstStyle/>
          <a:p>
            <a:pPr eaLnBrk="1" hangingPunct="1">
              <a:lnSpc>
                <a:spcPct val="80000"/>
              </a:lnSpc>
              <a:buFont typeface="Wingdings" pitchFamily="2" charset="2"/>
              <a:buChar char="q"/>
            </a:pPr>
            <a:endParaRPr lang="en-US" sz="1600" b="1" smtClean="0">
              <a:solidFill>
                <a:srgbClr val="FFCC00"/>
              </a:solidFill>
              <a:latin typeface="Verdana" pitchFamily="34" charset="0"/>
            </a:endParaRPr>
          </a:p>
          <a:p>
            <a:pPr algn="just" eaLnBrk="1" hangingPunct="1">
              <a:lnSpc>
                <a:spcPct val="80000"/>
              </a:lnSpc>
              <a:buFont typeface="Wingdings" pitchFamily="2" charset="2"/>
              <a:buChar char="q"/>
            </a:pPr>
            <a:r>
              <a:rPr lang="en-US" sz="1800" b="1" smtClean="0">
                <a:solidFill>
                  <a:srgbClr val="FFCC00"/>
                </a:solidFill>
                <a:latin typeface="Verdana" pitchFamily="34" charset="0"/>
              </a:rPr>
              <a:t>REVISION OF ORDER BY COMMISSIONER</a:t>
            </a:r>
          </a:p>
          <a:p>
            <a:pPr algn="just" eaLnBrk="1" hangingPunct="1">
              <a:lnSpc>
                <a:spcPct val="80000"/>
              </a:lnSpc>
              <a:buFont typeface="Wingdings" pitchFamily="2" charset="2"/>
              <a:buNone/>
            </a:pPr>
            <a:r>
              <a:rPr lang="en-US" sz="1600" b="1" smtClean="0">
                <a:solidFill>
                  <a:schemeClr val="bg1"/>
                </a:solidFill>
                <a:latin typeface="Verdana" pitchFamily="34" charset="0"/>
              </a:rPr>
              <a:t> </a:t>
            </a:r>
          </a:p>
          <a:p>
            <a:pPr lvl="1" algn="just" eaLnBrk="1" hangingPunct="1">
              <a:lnSpc>
                <a:spcPct val="80000"/>
              </a:lnSpc>
              <a:buClr>
                <a:srgbClr val="FFCC00"/>
              </a:buClr>
              <a:buFont typeface="Wingdings" pitchFamily="2" charset="2"/>
              <a:buChar char="§"/>
            </a:pPr>
            <a:r>
              <a:rPr lang="en-US" sz="1600" b="1" smtClean="0">
                <a:solidFill>
                  <a:schemeClr val="bg1"/>
                </a:solidFill>
                <a:latin typeface="Verdana" pitchFamily="34" charset="0"/>
              </a:rPr>
              <a:t>Within </a:t>
            </a:r>
            <a:r>
              <a:rPr lang="en-US" sz="1600" b="1" smtClean="0">
                <a:solidFill>
                  <a:srgbClr val="FFCC00"/>
                </a:solidFill>
                <a:latin typeface="Verdana" pitchFamily="34" charset="0"/>
              </a:rPr>
              <a:t>2 years</a:t>
            </a:r>
            <a:r>
              <a:rPr lang="en-US" sz="1600" b="1" smtClean="0">
                <a:solidFill>
                  <a:schemeClr val="bg1"/>
                </a:solidFill>
                <a:latin typeface="Verdana" pitchFamily="34" charset="0"/>
              </a:rPr>
              <a:t> from the end of the F/Y in which order was passed </a:t>
            </a:r>
            <a:br>
              <a:rPr lang="en-US" sz="1600" b="1" smtClean="0">
                <a:solidFill>
                  <a:schemeClr val="bg1"/>
                </a:solidFill>
                <a:latin typeface="Verdana" pitchFamily="34" charset="0"/>
              </a:rPr>
            </a:br>
            <a:endParaRPr lang="en-US" sz="1600" b="1" smtClean="0">
              <a:solidFill>
                <a:schemeClr val="bg1"/>
              </a:solidFill>
              <a:latin typeface="Verdana" pitchFamily="34" charset="0"/>
            </a:endParaRPr>
          </a:p>
          <a:p>
            <a:pPr algn="just" eaLnBrk="1" hangingPunct="1">
              <a:lnSpc>
                <a:spcPct val="80000"/>
              </a:lnSpc>
              <a:buClr>
                <a:srgbClr val="FFCC00"/>
              </a:buClr>
              <a:buFont typeface="Wingdings" pitchFamily="2" charset="2"/>
              <a:buChar char="q"/>
            </a:pPr>
            <a:r>
              <a:rPr lang="en-US" sz="1800" b="1" smtClean="0">
                <a:solidFill>
                  <a:srgbClr val="FFCC00"/>
                </a:solidFill>
                <a:latin typeface="Verdana" pitchFamily="34" charset="0"/>
              </a:rPr>
              <a:t>REVISION OF ORDER BY COMMISSIONER IF TAX PAYER REQUESTED</a:t>
            </a:r>
            <a:r>
              <a:rPr lang="en-US" sz="1800" b="1" smtClean="0">
                <a:solidFill>
                  <a:schemeClr val="bg1"/>
                </a:solidFill>
                <a:latin typeface="Verdana" pitchFamily="34" charset="0"/>
              </a:rPr>
              <a:t>  </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lvl="1" algn="just" eaLnBrk="1" hangingPunct="1">
              <a:lnSpc>
                <a:spcPct val="80000"/>
              </a:lnSpc>
              <a:buClr>
                <a:srgbClr val="FFCC00"/>
              </a:buClr>
              <a:buFont typeface="Wingdings" pitchFamily="2" charset="2"/>
              <a:buChar char="§"/>
            </a:pPr>
            <a:r>
              <a:rPr lang="en-US" sz="1600" b="1" smtClean="0">
                <a:solidFill>
                  <a:schemeClr val="bg1"/>
                </a:solidFill>
                <a:latin typeface="Verdana" pitchFamily="34" charset="0"/>
              </a:rPr>
              <a:t>Within </a:t>
            </a:r>
            <a:r>
              <a:rPr lang="en-US" sz="1600" b="1" smtClean="0">
                <a:solidFill>
                  <a:srgbClr val="FFCC00"/>
                </a:solidFill>
                <a:latin typeface="Verdana" pitchFamily="34" charset="0"/>
              </a:rPr>
              <a:t>1 year</a:t>
            </a:r>
            <a:r>
              <a:rPr lang="en-US" sz="1600" b="1" smtClean="0">
                <a:solidFill>
                  <a:schemeClr val="bg1"/>
                </a:solidFill>
                <a:latin typeface="Verdana" pitchFamily="34" charset="0"/>
              </a:rPr>
              <a:t> from the end of the F/Y in which order was passed</a:t>
            </a:r>
            <a:r>
              <a:rPr lang="en-US" sz="1600" smtClean="0">
                <a:solidFill>
                  <a:schemeClr val="bg1"/>
                </a:solidFill>
                <a:latin typeface="Verdana" pitchFamily="34" charset="0"/>
              </a:rPr>
              <a:t> </a:t>
            </a:r>
          </a:p>
          <a:p>
            <a:pPr algn="just" eaLnBrk="1" hangingPunct="1">
              <a:lnSpc>
                <a:spcPct val="80000"/>
              </a:lnSpc>
              <a:buFont typeface="Wingdings" pitchFamily="2" charset="2"/>
              <a:buChar char="q"/>
            </a:pPr>
            <a:endParaRPr lang="en-US" sz="1600" b="1" smtClean="0">
              <a:solidFill>
                <a:srgbClr val="FFCC00"/>
              </a:solidFill>
              <a:latin typeface="Verdana" pitchFamily="34" charset="0"/>
            </a:endParaRPr>
          </a:p>
          <a:p>
            <a:pPr algn="just" eaLnBrk="1" hangingPunct="1">
              <a:lnSpc>
                <a:spcPct val="80000"/>
              </a:lnSpc>
              <a:buFont typeface="Wingdings" pitchFamily="2" charset="2"/>
              <a:buChar char="q"/>
            </a:pPr>
            <a:r>
              <a:rPr lang="en-US" sz="1800" b="1" smtClean="0">
                <a:solidFill>
                  <a:srgbClr val="FFCC00"/>
                </a:solidFill>
                <a:latin typeface="Verdana" pitchFamily="34" charset="0"/>
              </a:rPr>
              <a:t>REFUND </a:t>
            </a:r>
            <a:br>
              <a:rPr lang="en-US" sz="1800" b="1" smtClean="0">
                <a:solidFill>
                  <a:srgbClr val="FFCC00"/>
                </a:solidFill>
                <a:latin typeface="Verdana" pitchFamily="34" charset="0"/>
              </a:rPr>
            </a:br>
            <a:endParaRPr lang="en-US" sz="1800" b="1" smtClean="0">
              <a:solidFill>
                <a:srgbClr val="FFCC00"/>
              </a:solidFill>
              <a:latin typeface="Verdana" pitchFamily="34" charset="0"/>
            </a:endParaRPr>
          </a:p>
          <a:p>
            <a:pPr lvl="1" algn="just" eaLnBrk="1" hangingPunct="1">
              <a:lnSpc>
                <a:spcPct val="80000"/>
              </a:lnSpc>
              <a:buClr>
                <a:srgbClr val="FFCC00"/>
              </a:buClr>
              <a:buFont typeface="Wingdings" pitchFamily="2" charset="2"/>
              <a:buChar char="§"/>
            </a:pPr>
            <a:r>
              <a:rPr lang="en-US" sz="1600" b="1" smtClean="0">
                <a:solidFill>
                  <a:schemeClr val="bg1"/>
                </a:solidFill>
                <a:latin typeface="Verdana" pitchFamily="34" charset="0"/>
              </a:rPr>
              <a:t>Tax payer is entitled to refund of excess tax deposited with interest </a:t>
            </a:r>
            <a:r>
              <a:rPr lang="en-US" sz="1600" b="1" smtClean="0">
                <a:solidFill>
                  <a:srgbClr val="FFCC00"/>
                </a:solidFill>
                <a:latin typeface="Verdana" pitchFamily="34" charset="0"/>
              </a:rPr>
              <a:t>@ 6% per</a:t>
            </a:r>
            <a:r>
              <a:rPr lang="en-US" sz="1600" b="1" smtClean="0">
                <a:solidFill>
                  <a:schemeClr val="bg1"/>
                </a:solidFill>
                <a:latin typeface="Verdana" pitchFamily="34" charset="0"/>
              </a:rPr>
              <a:t> annum</a:t>
            </a:r>
          </a:p>
          <a:p>
            <a:pPr lvl="1" algn="just" eaLnBrk="1" hangingPunct="1">
              <a:lnSpc>
                <a:spcPct val="80000"/>
              </a:lnSpc>
              <a:buClr>
                <a:srgbClr val="FFCC00"/>
              </a:buClr>
              <a:buFont typeface="Wingdings" pitchFamily="2" charset="2"/>
              <a:buNone/>
            </a:pPr>
            <a:endParaRPr lang="en-US" sz="1600" b="1" smtClean="0">
              <a:solidFill>
                <a:schemeClr val="bg1"/>
              </a:solidFill>
              <a:latin typeface="Verdana" pitchFamily="34" charset="0"/>
            </a:endParaRPr>
          </a:p>
          <a:p>
            <a:pPr algn="just" eaLnBrk="1" hangingPunct="1">
              <a:lnSpc>
                <a:spcPct val="80000"/>
              </a:lnSpc>
              <a:buFont typeface="Wingdings" pitchFamily="2" charset="2"/>
              <a:buChar char="q"/>
            </a:pPr>
            <a:r>
              <a:rPr lang="en-US" sz="1800" b="1" smtClean="0">
                <a:solidFill>
                  <a:srgbClr val="FFCC00"/>
                </a:solidFill>
                <a:latin typeface="Verdana" pitchFamily="34" charset="0"/>
              </a:rPr>
              <a:t>INTEREST </a:t>
            </a:r>
            <a:br>
              <a:rPr lang="en-US" sz="1800" b="1" smtClean="0">
                <a:solidFill>
                  <a:srgbClr val="FFCC00"/>
                </a:solidFill>
                <a:latin typeface="Verdana" pitchFamily="34" charset="0"/>
              </a:rPr>
            </a:br>
            <a:endParaRPr lang="en-US" sz="1800" b="1" smtClean="0">
              <a:solidFill>
                <a:srgbClr val="FFCC00"/>
              </a:solidFill>
              <a:latin typeface="Verdana" pitchFamily="34" charset="0"/>
            </a:endParaRPr>
          </a:p>
          <a:p>
            <a:pPr lvl="1" algn="just" eaLnBrk="1" hangingPunct="1">
              <a:lnSpc>
                <a:spcPct val="80000"/>
              </a:lnSpc>
              <a:buClr>
                <a:srgbClr val="FFCC00"/>
              </a:buClr>
              <a:buFont typeface="Wingdings" pitchFamily="2" charset="2"/>
              <a:buChar char="§"/>
            </a:pPr>
            <a:r>
              <a:rPr lang="en-US" sz="1600" b="1" smtClean="0">
                <a:solidFill>
                  <a:schemeClr val="bg1"/>
                </a:solidFill>
                <a:latin typeface="Verdana" pitchFamily="34" charset="0"/>
              </a:rPr>
              <a:t>Interest </a:t>
            </a:r>
            <a:r>
              <a:rPr lang="en-US" sz="1600" b="1" smtClean="0">
                <a:solidFill>
                  <a:srgbClr val="FFCC00"/>
                </a:solidFill>
                <a:latin typeface="Verdana" pitchFamily="34" charset="0"/>
              </a:rPr>
              <a:t>@ 12% per</a:t>
            </a:r>
            <a:r>
              <a:rPr lang="en-US" sz="1600" b="1" smtClean="0">
                <a:solidFill>
                  <a:schemeClr val="bg1"/>
                </a:solidFill>
                <a:latin typeface="Verdana" pitchFamily="34" charset="0"/>
              </a:rPr>
              <a:t> annum for delay in filing return, deposit of tax etc.</a:t>
            </a:r>
          </a:p>
          <a:p>
            <a:pPr lvl="1" algn="just" eaLnBrk="1" hangingPunct="1">
              <a:lnSpc>
                <a:spcPct val="80000"/>
              </a:lnSpc>
              <a:buClr>
                <a:srgbClr val="FFCC00"/>
              </a:buClr>
              <a:buFont typeface="Wingdings" pitchFamily="2" charset="2"/>
              <a:buNone/>
            </a:pPr>
            <a:endParaRPr lang="en-US" sz="1600" b="1" smtClean="0">
              <a:solidFill>
                <a:schemeClr val="bg1"/>
              </a:solidFill>
              <a:latin typeface="Verdana" pitchFamily="34" charset="0"/>
            </a:endParaRPr>
          </a:p>
          <a:p>
            <a:pPr lvl="1" eaLnBrk="1" hangingPunct="1">
              <a:lnSpc>
                <a:spcPct val="80000"/>
              </a:lnSpc>
              <a:buClr>
                <a:srgbClr val="FFCC00"/>
              </a:buClr>
              <a:buFont typeface="Wingdings" pitchFamily="2" charset="2"/>
              <a:buNone/>
            </a:pPr>
            <a:endParaRPr lang="en-US" sz="1600" b="1" smtClean="0">
              <a:solidFill>
                <a:schemeClr val="bg1"/>
              </a:solidFill>
              <a:latin typeface="Verdana" pitchFamily="34" charset="0"/>
            </a:endParaRPr>
          </a:p>
          <a:p>
            <a:pPr lvl="1" eaLnBrk="1" hangingPunct="1">
              <a:lnSpc>
                <a:spcPct val="80000"/>
              </a:lnSpc>
              <a:buClr>
                <a:srgbClr val="FFCC00"/>
              </a:buClr>
              <a:buFont typeface="Wingdings" pitchFamily="2" charset="2"/>
              <a:buChar char="§"/>
            </a:pPr>
            <a:endParaRPr lang="en-US" sz="1600" b="1" smtClean="0">
              <a:solidFill>
                <a:schemeClr val="bg1"/>
              </a:solidFill>
              <a:latin typeface="Verdana" pitchFamily="34" charset="0"/>
            </a:endParaRPr>
          </a:p>
          <a:p>
            <a:pPr lvl="1" eaLnBrk="1" hangingPunct="1">
              <a:lnSpc>
                <a:spcPct val="80000"/>
              </a:lnSpc>
              <a:buClr>
                <a:srgbClr val="FFCC00"/>
              </a:buClr>
              <a:buFont typeface="Wingdings" pitchFamily="2" charset="2"/>
              <a:buChar char="§"/>
            </a:pPr>
            <a:endParaRPr lang="en-US" sz="1600" b="1" smtClean="0">
              <a:solidFill>
                <a:schemeClr val="bg1"/>
              </a:solidFill>
              <a:latin typeface="Verdana" pitchFamily="34" charset="0"/>
            </a:endParaRPr>
          </a:p>
          <a:p>
            <a:pPr lvl="1" eaLnBrk="1" hangingPunct="1">
              <a:lnSpc>
                <a:spcPct val="80000"/>
              </a:lnSpc>
              <a:buClr>
                <a:srgbClr val="FFCC00"/>
              </a:buClr>
              <a:buFont typeface="Wingdings" pitchFamily="2" charset="2"/>
              <a:buChar char="§"/>
            </a:pPr>
            <a:endParaRPr lang="en-US" sz="1600" b="1" smtClean="0">
              <a:solidFill>
                <a:schemeClr val="bg1"/>
              </a:solidFill>
              <a:latin typeface="Verdana" pitchFamily="34" charset="0"/>
            </a:endParaRPr>
          </a:p>
          <a:p>
            <a:pPr lvl="1" eaLnBrk="1" hangingPunct="1">
              <a:lnSpc>
                <a:spcPct val="80000"/>
              </a:lnSpc>
              <a:buClr>
                <a:srgbClr val="FFCC00"/>
              </a:buClr>
              <a:buFont typeface="Wingdings" pitchFamily="2" charset="2"/>
              <a:buNone/>
            </a:pPr>
            <a:r>
              <a:rPr lang="en-US" sz="900" b="1" smtClean="0">
                <a:solidFill>
                  <a:srgbClr val="FFCC00"/>
                </a:solidFill>
                <a:latin typeface="Verdana" pitchFamily="34" charset="0"/>
              </a:rPr>
              <a:t>							</a:t>
            </a:r>
            <a:r>
              <a:rPr lang="en-US" sz="1400" b="1" smtClean="0">
                <a:solidFill>
                  <a:srgbClr val="FFCC00"/>
                </a:solidFill>
                <a:latin typeface="Verdana" pitchFamily="34" charset="0"/>
              </a:rPr>
              <a:t>COND Next Slide……</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body" idx="1"/>
          </p:nvPr>
        </p:nvSpPr>
        <p:spPr>
          <a:xfrm>
            <a:off x="457200" y="381000"/>
            <a:ext cx="8229600" cy="6172200"/>
          </a:xfrm>
        </p:spPr>
        <p:txBody>
          <a:bodyPr/>
          <a:lstStyle/>
          <a:p>
            <a:pPr eaLnBrk="1" hangingPunct="1">
              <a:lnSpc>
                <a:spcPct val="80000"/>
              </a:lnSpc>
              <a:buFont typeface="Wingdings" pitchFamily="2" charset="2"/>
              <a:buChar char="q"/>
            </a:pPr>
            <a:endParaRPr lang="en-US" sz="1800" b="1" smtClean="0">
              <a:solidFill>
                <a:srgbClr val="FFCC00"/>
              </a:solidFill>
              <a:latin typeface="Verdana" pitchFamily="34" charset="0"/>
            </a:endParaRPr>
          </a:p>
          <a:p>
            <a:pPr eaLnBrk="1" hangingPunct="1">
              <a:lnSpc>
                <a:spcPct val="80000"/>
              </a:lnSpc>
              <a:buFont typeface="Wingdings" pitchFamily="2" charset="2"/>
              <a:buChar char="q"/>
            </a:pPr>
            <a:r>
              <a:rPr lang="en-US" sz="1800" b="1" smtClean="0">
                <a:solidFill>
                  <a:srgbClr val="FFCC00"/>
                </a:solidFill>
                <a:latin typeface="Verdana" pitchFamily="34" charset="0"/>
              </a:rPr>
              <a:t>PENALTIES</a:t>
            </a:r>
            <a:br>
              <a:rPr lang="en-US" sz="1800" b="1" smtClean="0">
                <a:solidFill>
                  <a:srgbClr val="FFCC00"/>
                </a:solidFill>
                <a:latin typeface="Verdana" pitchFamily="34" charset="0"/>
              </a:rPr>
            </a:br>
            <a:endParaRPr lang="en-US" sz="1800" b="1" smtClean="0">
              <a:solidFill>
                <a:srgbClr val="FFCC00"/>
              </a:solidFill>
              <a:latin typeface="Verdana" pitchFamily="34" charset="0"/>
            </a:endParaRPr>
          </a:p>
          <a:p>
            <a:pPr lvl="1" eaLnBrk="1" hangingPunct="1">
              <a:lnSpc>
                <a:spcPct val="80000"/>
              </a:lnSpc>
              <a:buClr>
                <a:srgbClr val="FFCC00"/>
              </a:buClr>
              <a:buFont typeface="Wingdings" pitchFamily="2" charset="2"/>
              <a:buChar char="§"/>
            </a:pPr>
            <a:r>
              <a:rPr lang="en-US" sz="1600" b="1" smtClean="0">
                <a:solidFill>
                  <a:schemeClr val="bg1"/>
                </a:solidFill>
                <a:latin typeface="Verdana" pitchFamily="34" charset="0"/>
              </a:rPr>
              <a:t>Maximum </a:t>
            </a:r>
            <a:r>
              <a:rPr lang="en-US" sz="1600" b="1" smtClean="0">
                <a:solidFill>
                  <a:srgbClr val="FFCC00"/>
                </a:solidFill>
                <a:latin typeface="Verdana" pitchFamily="34" charset="0"/>
              </a:rPr>
              <a:t>300%</a:t>
            </a:r>
            <a:r>
              <a:rPr lang="en-US" sz="1600" b="1" smtClean="0">
                <a:solidFill>
                  <a:schemeClr val="bg1"/>
                </a:solidFill>
                <a:latin typeface="Verdana" pitchFamily="34" charset="0"/>
              </a:rPr>
              <a:t> of tax amount</a:t>
            </a:r>
            <a:r>
              <a:rPr lang="en-US" sz="1800" b="1" smtClean="0">
                <a:solidFill>
                  <a:schemeClr val="bg1"/>
                </a:solidFill>
                <a:latin typeface="Verdana" pitchFamily="34" charset="0"/>
              </a:rPr>
              <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lnSpc>
                <a:spcPct val="80000"/>
              </a:lnSpc>
              <a:buFont typeface="Wingdings" pitchFamily="2" charset="2"/>
              <a:buChar char="q"/>
            </a:pPr>
            <a:r>
              <a:rPr lang="en-US" sz="1800" b="1" smtClean="0">
                <a:solidFill>
                  <a:srgbClr val="FFCC00"/>
                </a:solidFill>
                <a:latin typeface="Verdana" pitchFamily="34" charset="0"/>
              </a:rPr>
              <a:t>PROSECUTION </a:t>
            </a:r>
            <a:br>
              <a:rPr lang="en-US" sz="1800" b="1" smtClean="0">
                <a:solidFill>
                  <a:srgbClr val="FFCC00"/>
                </a:solidFill>
                <a:latin typeface="Verdana" pitchFamily="34" charset="0"/>
              </a:rPr>
            </a:br>
            <a:endParaRPr lang="en-US" sz="1800" b="1" smtClean="0">
              <a:solidFill>
                <a:srgbClr val="FFCC00"/>
              </a:solidFill>
              <a:latin typeface="Verdana" pitchFamily="34" charset="0"/>
            </a:endParaRPr>
          </a:p>
          <a:p>
            <a:pPr lvl="1" eaLnBrk="1" hangingPunct="1">
              <a:buClr>
                <a:srgbClr val="FFCC00"/>
              </a:buClr>
              <a:buFont typeface="Wingdings" pitchFamily="2" charset="2"/>
              <a:buChar char="§"/>
            </a:pPr>
            <a:r>
              <a:rPr lang="en-US" sz="1600" b="1" smtClean="0">
                <a:solidFill>
                  <a:schemeClr val="bg1"/>
                </a:solidFill>
                <a:latin typeface="Verdana" pitchFamily="34" charset="0"/>
              </a:rPr>
              <a:t>Willful attempt to evade tax</a:t>
            </a:r>
          </a:p>
          <a:p>
            <a:pPr lvl="1" eaLnBrk="1" hangingPunct="1">
              <a:buClr>
                <a:srgbClr val="FFCC00"/>
              </a:buClr>
              <a:buFont typeface="Wingdings" pitchFamily="2" charset="2"/>
              <a:buChar char="§"/>
            </a:pPr>
            <a:r>
              <a:rPr lang="en-US" sz="1600" b="1" smtClean="0">
                <a:solidFill>
                  <a:schemeClr val="bg1"/>
                </a:solidFill>
                <a:latin typeface="Verdana" pitchFamily="34" charset="0"/>
              </a:rPr>
              <a:t>Willful failure to file tax return </a:t>
            </a:r>
          </a:p>
          <a:p>
            <a:pPr lvl="1" eaLnBrk="1" hangingPunct="1">
              <a:buClr>
                <a:srgbClr val="FFCC00"/>
              </a:buClr>
              <a:buFont typeface="Wingdings" pitchFamily="2" charset="2"/>
              <a:buChar char="§"/>
            </a:pPr>
            <a:r>
              <a:rPr lang="en-US" sz="1600" b="1" smtClean="0">
                <a:solidFill>
                  <a:schemeClr val="bg1"/>
                </a:solidFill>
                <a:latin typeface="Verdana" pitchFamily="34" charset="0"/>
              </a:rPr>
              <a:t>Willful failure to file documents and accounts </a:t>
            </a:r>
          </a:p>
          <a:p>
            <a:pPr lvl="1" eaLnBrk="1" hangingPunct="1">
              <a:buClr>
                <a:srgbClr val="FFCC00"/>
              </a:buClr>
              <a:buFont typeface="Wingdings" pitchFamily="2" charset="2"/>
              <a:buChar char="§"/>
            </a:pPr>
            <a:r>
              <a:rPr lang="en-US" sz="1600" b="1" smtClean="0">
                <a:solidFill>
                  <a:schemeClr val="bg1"/>
                </a:solidFill>
                <a:latin typeface="Verdana" pitchFamily="34" charset="0"/>
              </a:rPr>
              <a:t>Falsification of books of accounts and documents </a:t>
            </a:r>
          </a:p>
          <a:p>
            <a:pPr lvl="1" eaLnBrk="1" hangingPunct="1">
              <a:buClr>
                <a:srgbClr val="FFCC00"/>
              </a:buClr>
              <a:buFont typeface="Wingdings" pitchFamily="2" charset="2"/>
              <a:buChar char="§"/>
            </a:pPr>
            <a:r>
              <a:rPr lang="en-US" sz="1600" b="1" smtClean="0">
                <a:solidFill>
                  <a:schemeClr val="bg1"/>
                </a:solidFill>
                <a:latin typeface="Verdana" pitchFamily="34" charset="0"/>
              </a:rPr>
              <a:t>False statements </a:t>
            </a:r>
          </a:p>
          <a:p>
            <a:pPr lvl="1" eaLnBrk="1" hangingPunct="1">
              <a:buClr>
                <a:srgbClr val="FFCC00"/>
              </a:buClr>
              <a:buFont typeface="Wingdings" pitchFamily="2" charset="2"/>
              <a:buChar char="§"/>
            </a:pPr>
            <a:r>
              <a:rPr lang="en-US" sz="1600" b="1" smtClean="0">
                <a:solidFill>
                  <a:schemeClr val="bg1"/>
                </a:solidFill>
                <a:latin typeface="Verdana" pitchFamily="34" charset="0"/>
              </a:rPr>
              <a:t>False returns </a:t>
            </a:r>
          </a:p>
          <a:p>
            <a:pPr lvl="1" eaLnBrk="1" hangingPunct="1">
              <a:buClr>
                <a:srgbClr val="FFCC00"/>
              </a:buClr>
              <a:buFont typeface="Wingdings" pitchFamily="2" charset="2"/>
              <a:buChar char="§"/>
            </a:pPr>
            <a:r>
              <a:rPr lang="en-US" sz="1600" b="1" smtClean="0">
                <a:solidFill>
                  <a:schemeClr val="bg1"/>
                </a:solidFill>
                <a:latin typeface="Verdana" pitchFamily="34" charset="0"/>
              </a:rPr>
              <a:t>Willful non compliance </a:t>
            </a:r>
            <a:br>
              <a:rPr lang="en-US" sz="1600" b="1" smtClean="0">
                <a:solidFill>
                  <a:schemeClr val="bg1"/>
                </a:solidFill>
                <a:latin typeface="Verdana" pitchFamily="34" charset="0"/>
              </a:rPr>
            </a:br>
            <a:endParaRPr lang="en-US" sz="1600" b="1" smtClean="0">
              <a:solidFill>
                <a:schemeClr val="bg1"/>
              </a:solidFill>
              <a:latin typeface="Verdana" pitchFamily="34" charset="0"/>
            </a:endParaRPr>
          </a:p>
          <a:p>
            <a:pPr eaLnBrk="1" hangingPunct="1">
              <a:lnSpc>
                <a:spcPct val="80000"/>
              </a:lnSpc>
              <a:buFont typeface="Wingdings" pitchFamily="2" charset="2"/>
              <a:buNone/>
            </a:pPr>
            <a:r>
              <a:rPr lang="en-US" sz="1800" b="1" smtClean="0">
                <a:solidFill>
                  <a:srgbClr val="FFCC00"/>
                </a:solidFill>
                <a:latin typeface="Verdana" pitchFamily="34" charset="0"/>
              </a:rPr>
              <a:t>	PUNISHMENT </a:t>
            </a:r>
            <a:br>
              <a:rPr lang="en-US" sz="1800" b="1" smtClean="0">
                <a:solidFill>
                  <a:srgbClr val="FFCC00"/>
                </a:solidFill>
                <a:latin typeface="Verdana" pitchFamily="34" charset="0"/>
              </a:rPr>
            </a:br>
            <a:endParaRPr lang="en-US" sz="1800" b="1" smtClean="0">
              <a:solidFill>
                <a:srgbClr val="FFCC00"/>
              </a:solidFill>
              <a:latin typeface="Verdana" pitchFamily="34" charset="0"/>
            </a:endParaRPr>
          </a:p>
          <a:p>
            <a:pPr lvl="1" eaLnBrk="1" hangingPunct="1">
              <a:buClr>
                <a:srgbClr val="FFCC00"/>
              </a:buClr>
              <a:buFont typeface="Wingdings" pitchFamily="2" charset="2"/>
              <a:buChar char="§"/>
            </a:pPr>
            <a:r>
              <a:rPr lang="en-US" sz="1600" b="1" smtClean="0">
                <a:solidFill>
                  <a:schemeClr val="bg1"/>
                </a:solidFill>
                <a:latin typeface="Verdana" pitchFamily="34" charset="0"/>
              </a:rPr>
              <a:t>Imprisonment ranges from </a:t>
            </a:r>
            <a:r>
              <a:rPr lang="en-US" sz="1600" b="1" smtClean="0">
                <a:solidFill>
                  <a:srgbClr val="FFCC00"/>
                </a:solidFill>
                <a:latin typeface="Verdana" pitchFamily="34" charset="0"/>
              </a:rPr>
              <a:t>6 months to 7 years</a:t>
            </a:r>
            <a:r>
              <a:rPr lang="en-US" sz="1600" b="1" smtClean="0">
                <a:solidFill>
                  <a:schemeClr val="bg1"/>
                </a:solidFill>
                <a:latin typeface="Verdana" pitchFamily="34" charset="0"/>
              </a:rPr>
              <a:t> with fine or without fine subject to trial in the court</a:t>
            </a:r>
          </a:p>
          <a:p>
            <a:pPr eaLnBrk="1" hangingPunct="1">
              <a:buFontTx/>
              <a:buNone/>
            </a:pPr>
            <a:endParaRPr lang="en-US" sz="160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solidFill>
                  <a:srgbClr val="FFC000"/>
                </a:solidFill>
              </a:rPr>
              <a:t>Appellant Authorities </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buNone/>
            </a:pPr>
            <a:r>
              <a:rPr lang="en-US" sz="2800" dirty="0" smtClean="0">
                <a:solidFill>
                  <a:srgbClr val="FFC000"/>
                </a:solidFill>
              </a:rPr>
              <a:t>There are 4 level of appellant authorities :- </a:t>
            </a:r>
          </a:p>
          <a:p>
            <a:pPr marL="514350" indent="-514350">
              <a:buAutoNum type="arabicParenR"/>
            </a:pPr>
            <a:r>
              <a:rPr lang="en-US" sz="2800" dirty="0" smtClean="0">
                <a:solidFill>
                  <a:schemeClr val="bg1">
                    <a:lumMod val="95000"/>
                  </a:schemeClr>
                </a:solidFill>
              </a:rPr>
              <a:t>Commissioner of Income Tax (within Tax dept)</a:t>
            </a:r>
          </a:p>
          <a:p>
            <a:pPr>
              <a:buNone/>
            </a:pPr>
            <a:r>
              <a:rPr lang="en-US" sz="2800" dirty="0" smtClean="0">
                <a:solidFill>
                  <a:schemeClr val="bg1">
                    <a:lumMod val="95000"/>
                  </a:schemeClr>
                </a:solidFill>
              </a:rPr>
              <a:t>2) Income Tax Appellant Tribunal (</a:t>
            </a:r>
            <a:r>
              <a:rPr lang="en-US" sz="2800" dirty="0" smtClean="0">
                <a:solidFill>
                  <a:srgbClr val="FFC000"/>
                </a:solidFill>
              </a:rPr>
              <a:t>Lower Court</a:t>
            </a:r>
            <a:r>
              <a:rPr lang="en-US" sz="2800" dirty="0" smtClean="0">
                <a:solidFill>
                  <a:schemeClr val="bg1">
                    <a:lumMod val="95000"/>
                  </a:schemeClr>
                </a:solidFill>
              </a:rPr>
              <a:t>) </a:t>
            </a:r>
          </a:p>
          <a:p>
            <a:pPr marL="514350" indent="-514350">
              <a:buNone/>
            </a:pPr>
            <a:r>
              <a:rPr lang="en-US" sz="2800" dirty="0" smtClean="0">
                <a:solidFill>
                  <a:schemeClr val="bg1">
                    <a:lumMod val="95000"/>
                  </a:schemeClr>
                </a:solidFill>
              </a:rPr>
              <a:t>3) </a:t>
            </a:r>
            <a:r>
              <a:rPr lang="en-US" sz="2800" dirty="0" smtClean="0">
                <a:solidFill>
                  <a:schemeClr val="bg1"/>
                </a:solidFill>
              </a:rPr>
              <a:t>High Court </a:t>
            </a:r>
          </a:p>
          <a:p>
            <a:pPr marL="514350" indent="-514350">
              <a:buNone/>
            </a:pPr>
            <a:r>
              <a:rPr lang="en-US" sz="2800" dirty="0" smtClean="0">
                <a:solidFill>
                  <a:schemeClr val="bg1"/>
                </a:solidFill>
              </a:rPr>
              <a:t>4) Supreme Court of India </a:t>
            </a:r>
          </a:p>
          <a:p>
            <a:pPr marL="514350" indent="-514350">
              <a:buAutoNum type="arabicParenR"/>
            </a:pPr>
            <a:endParaRPr lang="en-US" sz="2800" dirty="0" smtClean="0">
              <a:solidFill>
                <a:schemeClr val="bg1"/>
              </a:solidFill>
            </a:endParaRPr>
          </a:p>
          <a:p>
            <a:pPr>
              <a:buNone/>
            </a:pPr>
            <a:r>
              <a:rPr lang="en-US" sz="2800" dirty="0" smtClean="0">
                <a:solidFill>
                  <a:srgbClr val="FFC000"/>
                </a:solidFill>
              </a:rPr>
              <a:t> </a:t>
            </a:r>
            <a:endParaRPr lang="en-US" sz="2800" dirty="0">
              <a:solidFill>
                <a:srgbClr val="FFC000"/>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152400"/>
            <a:ext cx="8229600" cy="990600"/>
          </a:xfrm>
        </p:spPr>
        <p:txBody>
          <a:bodyPr/>
          <a:lstStyle/>
          <a:p>
            <a:pPr eaLnBrk="1" hangingPunct="1"/>
            <a:r>
              <a:rPr lang="en-US" sz="3200" b="1" smtClean="0">
                <a:solidFill>
                  <a:srgbClr val="FFCC00"/>
                </a:solidFill>
                <a:latin typeface="Verdana" pitchFamily="34" charset="0"/>
              </a:rPr>
              <a:t>WEALTH TAX</a:t>
            </a:r>
          </a:p>
        </p:txBody>
      </p:sp>
      <p:sp>
        <p:nvSpPr>
          <p:cNvPr id="37891" name="Rectangle 3"/>
          <p:cNvSpPr>
            <a:spLocks noGrp="1" noChangeArrowheads="1"/>
          </p:cNvSpPr>
          <p:nvPr>
            <p:ph type="body" idx="1"/>
          </p:nvPr>
        </p:nvSpPr>
        <p:spPr>
          <a:xfrm>
            <a:off x="457200" y="1143000"/>
            <a:ext cx="8229600" cy="5334000"/>
          </a:xfrm>
        </p:spPr>
        <p:txBody>
          <a:bodyPr/>
          <a:lstStyle/>
          <a:p>
            <a:pPr eaLnBrk="1" hangingPunct="1">
              <a:buClr>
                <a:srgbClr val="FFCC00"/>
              </a:buClr>
              <a:buFont typeface="Wingdings" pitchFamily="2" charset="2"/>
              <a:buNone/>
            </a:pPr>
            <a:endParaRPr lang="en-US" sz="1800" b="1" smtClean="0">
              <a:solidFill>
                <a:schemeClr val="bg1"/>
              </a:solidFill>
              <a:latin typeface="Verdana" pitchFamily="34" charset="0"/>
            </a:endParaRPr>
          </a:p>
          <a:p>
            <a:pPr eaLnBrk="1" hangingPunct="1">
              <a:buClr>
                <a:srgbClr val="FFCC00"/>
              </a:buClr>
              <a:buFont typeface="Wingdings" pitchFamily="2" charset="2"/>
              <a:buChar char="q"/>
            </a:pPr>
            <a:endParaRPr lang="en-US" sz="1800" b="1" smtClean="0">
              <a:solidFill>
                <a:schemeClr val="bg1"/>
              </a:solidFill>
              <a:latin typeface="Verdana" pitchFamily="34" charset="0"/>
            </a:endParaRPr>
          </a:p>
          <a:p>
            <a:pPr eaLnBrk="1" hangingPunct="1">
              <a:buClr>
                <a:srgbClr val="FFCC00"/>
              </a:buClr>
              <a:buFont typeface="Wingdings" pitchFamily="2" charset="2"/>
              <a:buChar char="q"/>
            </a:pPr>
            <a:endParaRPr lang="en-US" sz="1800" b="1" smtClean="0">
              <a:solidFill>
                <a:schemeClr val="bg1"/>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IF TAXABLE WEALTH EXCEEDS </a:t>
            </a:r>
            <a:r>
              <a:rPr lang="en-US" sz="1800" b="1" smtClean="0">
                <a:solidFill>
                  <a:srgbClr val="FFCC00"/>
                </a:solidFill>
                <a:latin typeface="Verdana" pitchFamily="34" charset="0"/>
              </a:rPr>
              <a:t>RS. 3 MILLION</a:t>
            </a:r>
            <a:r>
              <a:rPr lang="en-US" sz="1800" b="1" smtClean="0">
                <a:solidFill>
                  <a:schemeClr val="bg1"/>
                </a:solidFill>
                <a:latin typeface="Verdana" pitchFamily="34" charset="0"/>
              </a:rPr>
              <a:t> </a:t>
            </a:r>
          </a:p>
          <a:p>
            <a:pPr eaLnBrk="1" hangingPunct="1">
              <a:buClr>
                <a:srgbClr val="FFCC00"/>
              </a:buClr>
              <a:buFont typeface="Wingdings" pitchFamily="2" charset="2"/>
              <a:buChar char="q"/>
            </a:pPr>
            <a:r>
              <a:rPr lang="en-US" sz="1800" b="1" smtClean="0">
                <a:solidFill>
                  <a:schemeClr val="bg1"/>
                </a:solidFill>
                <a:latin typeface="Verdana" pitchFamily="34" charset="0"/>
              </a:rPr>
              <a:t>WEALTH TAX </a:t>
            </a:r>
            <a:r>
              <a:rPr lang="en-US" sz="1800" b="1" smtClean="0">
                <a:solidFill>
                  <a:srgbClr val="FFCC00"/>
                </a:solidFill>
                <a:latin typeface="Verdana" pitchFamily="34" charset="0"/>
              </a:rPr>
              <a:t>@ 1.03%</a:t>
            </a:r>
            <a:r>
              <a:rPr lang="en-US" smtClean="0">
                <a:solidFill>
                  <a:schemeClr val="bg1"/>
                </a:solidFill>
              </a:rPr>
              <a:t> </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57200" y="152400"/>
            <a:ext cx="8229600" cy="762000"/>
          </a:xfrm>
        </p:spPr>
        <p:txBody>
          <a:bodyPr/>
          <a:lstStyle/>
          <a:p>
            <a:pPr eaLnBrk="1" hangingPunct="1"/>
            <a:r>
              <a:rPr lang="en-US" sz="3200" b="1" smtClean="0">
                <a:solidFill>
                  <a:srgbClr val="FFCC00"/>
                </a:solidFill>
                <a:latin typeface="Verdana" pitchFamily="34" charset="0"/>
              </a:rPr>
              <a:t>INCOME TAX TABLE</a:t>
            </a:r>
          </a:p>
        </p:txBody>
      </p:sp>
      <p:graphicFrame>
        <p:nvGraphicFramePr>
          <p:cNvPr id="79920" name="Group 48"/>
          <p:cNvGraphicFramePr>
            <a:graphicFrameLocks noGrp="1"/>
          </p:cNvGraphicFramePr>
          <p:nvPr>
            <p:ph idx="1"/>
          </p:nvPr>
        </p:nvGraphicFramePr>
        <p:xfrm>
          <a:off x="457200" y="1295400"/>
          <a:ext cx="8229600" cy="5044059"/>
        </p:xfrm>
        <a:graphic>
          <a:graphicData uri="http://schemas.openxmlformats.org/drawingml/2006/table">
            <a:tbl>
              <a:tblPr/>
              <a:tblGrid>
                <a:gridCol w="4114800"/>
                <a:gridCol w="4114800"/>
              </a:tblGrid>
              <a:tr h="7556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bg1"/>
                          </a:solidFill>
                          <a:effectLst/>
                          <a:latin typeface="Verdana" pitchFamily="34" charset="0"/>
                        </a:rPr>
                        <a:t>Domestic Company </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FFCC00"/>
                          </a:solidFill>
                          <a:effectLst/>
                          <a:latin typeface="Verdana" pitchFamily="34" charset="0"/>
                        </a:rPr>
                        <a:t>33.99%</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7524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bg1"/>
                          </a:solidFill>
                          <a:effectLst/>
                          <a:latin typeface="Verdana" pitchFamily="34" charset="0"/>
                        </a:rPr>
                        <a:t>Foreign Company</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FFCC00"/>
                          </a:solidFill>
                          <a:effectLst/>
                          <a:latin typeface="Verdana" pitchFamily="34" charset="0"/>
                        </a:rPr>
                        <a:t>42.23%</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7556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bg1"/>
                          </a:solidFill>
                          <a:effectLst/>
                          <a:latin typeface="Verdana" pitchFamily="34" charset="0"/>
                        </a:rPr>
                        <a:t>Dividend distribution tax</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FFCC00"/>
                          </a:solidFill>
                          <a:effectLst/>
                          <a:latin typeface="Verdana" pitchFamily="34" charset="0"/>
                        </a:rPr>
                        <a:t>16.995%</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7842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bg1"/>
                          </a:solidFill>
                          <a:effectLst/>
                          <a:latin typeface="Verdana" pitchFamily="34" charset="0"/>
                        </a:rPr>
                        <a:t>Capital gains tax on exit or restructuring</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rgbClr val="FFCC00"/>
                          </a:solidFill>
                          <a:effectLst/>
                          <a:latin typeface="Verdana" pitchFamily="34" charset="0"/>
                        </a:rPr>
                        <a:t>0% to 42.23%</a:t>
                      </a:r>
                      <a:r>
                        <a:rPr kumimoji="0" lang="en-US" sz="1800" b="1" i="0" u="none" strike="noStrike" cap="none" normalizeH="0" baseline="0" dirty="0" smtClean="0">
                          <a:ln>
                            <a:noFill/>
                          </a:ln>
                          <a:solidFill>
                            <a:schemeClr val="bg1"/>
                          </a:solidFill>
                          <a:effectLst/>
                          <a:latin typeface="Verdana" pitchFamily="34" charset="0"/>
                        </a:rPr>
                        <a:t> (long/short term)</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7524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bg1"/>
                          </a:solidFill>
                          <a:effectLst/>
                          <a:latin typeface="Verdana" pitchFamily="34" charset="0"/>
                        </a:rPr>
                        <a:t>Withholding Taxes</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bg1"/>
                          </a:solidFill>
                          <a:effectLst/>
                          <a:latin typeface="Verdana" pitchFamily="34" charset="0"/>
                        </a:rPr>
                        <a:t>Nagging problems</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7556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bg1"/>
                          </a:solidFill>
                          <a:effectLst/>
                          <a:latin typeface="Verdana" pitchFamily="34" charset="0"/>
                        </a:rPr>
                        <a:t>Minimum Alternate Tax</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bg1"/>
                          </a:solidFill>
                          <a:effectLst/>
                          <a:latin typeface="Verdana" pitchFamily="34" charset="0"/>
                        </a:rPr>
                        <a:t>Domestic companies: raised from </a:t>
                      </a:r>
                      <a:r>
                        <a:rPr kumimoji="0" lang="en-US" sz="1800" b="1" i="0" u="none" strike="noStrike" cap="none" normalizeH="0" baseline="0" dirty="0" smtClean="0">
                          <a:ln>
                            <a:noFill/>
                          </a:ln>
                          <a:solidFill>
                            <a:srgbClr val="FFCC00"/>
                          </a:solidFill>
                          <a:effectLst/>
                          <a:latin typeface="Verdana" pitchFamily="34" charset="0"/>
                        </a:rPr>
                        <a:t>11.33% to 16.995%</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bg1"/>
                          </a:solidFill>
                          <a:effectLst/>
                          <a:latin typeface="Verdana" pitchFamily="34" charset="0"/>
                        </a:rPr>
                        <a:t>Foreign companies: raised from </a:t>
                      </a:r>
                      <a:r>
                        <a:rPr kumimoji="0" lang="en-US" sz="1800" b="1" i="0" u="none" strike="noStrike" cap="none" normalizeH="0" baseline="0" dirty="0" smtClean="0">
                          <a:ln>
                            <a:noFill/>
                          </a:ln>
                          <a:solidFill>
                            <a:srgbClr val="FFCC00"/>
                          </a:solidFill>
                          <a:effectLst/>
                          <a:latin typeface="Verdana" pitchFamily="34" charset="0"/>
                        </a:rPr>
                        <a:t>10.558% to 15.836%</a:t>
                      </a:r>
                      <a:r>
                        <a:rPr kumimoji="0" lang="en-US" sz="1800" b="1" i="0" u="none" strike="noStrike" cap="none" normalizeH="0" baseline="0" dirty="0" smtClean="0">
                          <a:ln>
                            <a:noFill/>
                          </a:ln>
                          <a:solidFill>
                            <a:schemeClr val="bg1"/>
                          </a:solidFill>
                          <a:effectLst/>
                          <a:latin typeface="Verdana" pitchFamily="34" charset="0"/>
                        </a:rPr>
                        <a:t>  </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57200" y="0"/>
            <a:ext cx="8229600" cy="838200"/>
          </a:xfrm>
        </p:spPr>
        <p:txBody>
          <a:bodyPr/>
          <a:lstStyle/>
          <a:p>
            <a:pPr eaLnBrk="1" hangingPunct="1"/>
            <a:r>
              <a:rPr lang="en-US" sz="3200" b="1" smtClean="0">
                <a:solidFill>
                  <a:srgbClr val="FFCC00"/>
                </a:solidFill>
                <a:latin typeface="Verdana" pitchFamily="34" charset="0"/>
              </a:rPr>
              <a:t>NEW DIRECT TAX CODE</a:t>
            </a:r>
          </a:p>
        </p:txBody>
      </p:sp>
      <p:sp>
        <p:nvSpPr>
          <p:cNvPr id="39939" name="Rectangle 3"/>
          <p:cNvSpPr>
            <a:spLocks noGrp="1" noChangeArrowheads="1"/>
          </p:cNvSpPr>
          <p:nvPr>
            <p:ph type="body" idx="1"/>
          </p:nvPr>
        </p:nvSpPr>
        <p:spPr>
          <a:xfrm>
            <a:off x="457200" y="1066800"/>
            <a:ext cx="8229600" cy="5059363"/>
          </a:xfrm>
        </p:spPr>
        <p:txBody>
          <a:bodyPr/>
          <a:lstStyle/>
          <a:p>
            <a:pPr eaLnBrk="1" hangingPunct="1">
              <a:buClr>
                <a:srgbClr val="FFCC00"/>
              </a:buClr>
              <a:buFont typeface="Wingdings" pitchFamily="2" charset="2"/>
              <a:buChar char="q"/>
            </a:pPr>
            <a:r>
              <a:rPr lang="en-US" sz="1800" b="1" dirty="0" smtClean="0">
                <a:solidFill>
                  <a:schemeClr val="bg1"/>
                </a:solidFill>
                <a:latin typeface="Verdana" pitchFamily="34" charset="0"/>
              </a:rPr>
              <a:t>TAXATION OF COMPANIES:</a:t>
            </a:r>
            <a:br>
              <a:rPr lang="en-US" sz="1800" b="1" dirty="0" smtClean="0">
                <a:solidFill>
                  <a:schemeClr val="bg1"/>
                </a:solidFill>
                <a:latin typeface="Verdana" pitchFamily="34" charset="0"/>
              </a:rPr>
            </a:br>
            <a:endParaRPr lang="en-US" sz="1800" b="1" dirty="0" smtClean="0">
              <a:solidFill>
                <a:schemeClr val="bg1"/>
              </a:solidFill>
              <a:latin typeface="Verdana" pitchFamily="34" charset="0"/>
            </a:endParaRPr>
          </a:p>
          <a:p>
            <a:pPr lvl="1" eaLnBrk="1" hangingPunct="1">
              <a:buClr>
                <a:srgbClr val="FFCC00"/>
              </a:buClr>
              <a:buFontTx/>
              <a:buChar char="•"/>
            </a:pPr>
            <a:r>
              <a:rPr lang="en-US" sz="1600" b="1" dirty="0" smtClean="0">
                <a:solidFill>
                  <a:schemeClr val="bg1"/>
                </a:solidFill>
                <a:latin typeface="Verdana" pitchFamily="34" charset="0"/>
              </a:rPr>
              <a:t>  Companies: </a:t>
            </a:r>
            <a:r>
              <a:rPr lang="en-US" sz="1600" b="1" dirty="0" smtClean="0">
                <a:solidFill>
                  <a:srgbClr val="FFCC00"/>
                </a:solidFill>
                <a:latin typeface="Verdana" pitchFamily="34" charset="0"/>
              </a:rPr>
              <a:t>25%</a:t>
            </a:r>
          </a:p>
          <a:p>
            <a:pPr lvl="1" eaLnBrk="1" hangingPunct="1">
              <a:buClr>
                <a:srgbClr val="FFCC00"/>
              </a:buClr>
              <a:buFontTx/>
              <a:buChar char="•"/>
            </a:pPr>
            <a:r>
              <a:rPr lang="en-US" sz="1600" b="1" dirty="0" smtClean="0">
                <a:solidFill>
                  <a:schemeClr val="bg1"/>
                </a:solidFill>
                <a:latin typeface="Verdana" pitchFamily="34" charset="0"/>
              </a:rPr>
              <a:t>  Branch profit tax: </a:t>
            </a:r>
            <a:r>
              <a:rPr lang="en-US" sz="1600" b="1" dirty="0" smtClean="0">
                <a:solidFill>
                  <a:srgbClr val="FFCC00"/>
                </a:solidFill>
                <a:latin typeface="Verdana" pitchFamily="34" charset="0"/>
              </a:rPr>
              <a:t>15%</a:t>
            </a:r>
            <a:r>
              <a:rPr lang="en-US" sz="1600" b="1" dirty="0" smtClean="0">
                <a:solidFill>
                  <a:schemeClr val="bg1"/>
                </a:solidFill>
                <a:latin typeface="Verdana" pitchFamily="34" charset="0"/>
              </a:rPr>
              <a:t/>
            </a:r>
            <a:br>
              <a:rPr lang="en-US" sz="1600" b="1" dirty="0" smtClean="0">
                <a:solidFill>
                  <a:schemeClr val="bg1"/>
                </a:solidFill>
                <a:latin typeface="Verdana" pitchFamily="34" charset="0"/>
              </a:rPr>
            </a:br>
            <a:endParaRPr lang="en-US" sz="1600" b="1" dirty="0" smtClean="0">
              <a:solidFill>
                <a:schemeClr val="bg1"/>
              </a:solidFill>
              <a:latin typeface="Verdana" pitchFamily="34" charset="0"/>
            </a:endParaRPr>
          </a:p>
          <a:p>
            <a:pPr eaLnBrk="1" hangingPunct="1">
              <a:buClr>
                <a:srgbClr val="FFCC00"/>
              </a:buClr>
              <a:buFont typeface="Wingdings" pitchFamily="2" charset="2"/>
              <a:buChar char="q"/>
            </a:pPr>
            <a:r>
              <a:rPr lang="en-US" sz="1800" b="1" dirty="0" smtClean="0">
                <a:solidFill>
                  <a:schemeClr val="bg1"/>
                </a:solidFill>
                <a:latin typeface="Verdana" pitchFamily="34" charset="0"/>
              </a:rPr>
              <a:t>GAAR Introduce</a:t>
            </a:r>
            <a:br>
              <a:rPr lang="en-US" sz="1800" b="1" dirty="0" smtClean="0">
                <a:solidFill>
                  <a:schemeClr val="bg1"/>
                </a:solidFill>
                <a:latin typeface="Verdana" pitchFamily="34" charset="0"/>
              </a:rPr>
            </a:br>
            <a:endParaRPr lang="en-US" sz="1800" b="1" dirty="0" smtClean="0">
              <a:solidFill>
                <a:schemeClr val="bg1"/>
              </a:solidFill>
              <a:latin typeface="Verdana" pitchFamily="34" charset="0"/>
            </a:endParaRPr>
          </a:p>
          <a:p>
            <a:pPr eaLnBrk="1" hangingPunct="1">
              <a:buClr>
                <a:srgbClr val="FFCC00"/>
              </a:buClr>
              <a:buFont typeface="Wingdings" pitchFamily="2" charset="2"/>
              <a:buChar char="q"/>
            </a:pPr>
            <a:r>
              <a:rPr lang="en-US" sz="1800" b="1" dirty="0" smtClean="0">
                <a:solidFill>
                  <a:schemeClr val="bg1"/>
                </a:solidFill>
                <a:latin typeface="Verdana" pitchFamily="34" charset="0"/>
              </a:rPr>
              <a:t>Treaty Override Introduced</a:t>
            </a:r>
            <a:br>
              <a:rPr lang="en-US" sz="1800" b="1" dirty="0" smtClean="0">
                <a:solidFill>
                  <a:schemeClr val="bg1"/>
                </a:solidFill>
                <a:latin typeface="Verdana" pitchFamily="34" charset="0"/>
              </a:rPr>
            </a:br>
            <a:endParaRPr lang="en-US" sz="1800" b="1" dirty="0" smtClean="0">
              <a:solidFill>
                <a:schemeClr val="bg1"/>
              </a:solidFill>
              <a:latin typeface="Verdana" pitchFamily="34" charset="0"/>
            </a:endParaRPr>
          </a:p>
          <a:p>
            <a:pPr eaLnBrk="1" hangingPunct="1">
              <a:buClr>
                <a:srgbClr val="FFCC00"/>
              </a:buClr>
              <a:buFont typeface="Wingdings" pitchFamily="2" charset="2"/>
              <a:buChar char="q"/>
            </a:pPr>
            <a:r>
              <a:rPr lang="en-US" sz="1800" b="1" dirty="0" smtClean="0">
                <a:solidFill>
                  <a:schemeClr val="bg1"/>
                </a:solidFill>
                <a:latin typeface="Verdana" pitchFamily="34" charset="0"/>
              </a:rPr>
              <a:t>Short Term/Long Term Capital gains </a:t>
            </a:r>
            <a:r>
              <a:rPr lang="en-US" sz="1800" b="1" dirty="0" smtClean="0">
                <a:solidFill>
                  <a:srgbClr val="FFCC00"/>
                </a:solidFill>
                <a:latin typeface="Verdana" pitchFamily="34" charset="0"/>
              </a:rPr>
              <a:t>@ 30%</a:t>
            </a:r>
            <a:r>
              <a:rPr lang="en-US" sz="1800" b="1" dirty="0" smtClean="0">
                <a:solidFill>
                  <a:schemeClr val="bg1"/>
                </a:solidFill>
                <a:latin typeface="Verdana" pitchFamily="34" charset="0"/>
              </a:rPr>
              <a:t/>
            </a:r>
            <a:br>
              <a:rPr lang="en-US" sz="1800" b="1" dirty="0" smtClean="0">
                <a:solidFill>
                  <a:schemeClr val="bg1"/>
                </a:solidFill>
                <a:latin typeface="Verdana" pitchFamily="34" charset="0"/>
              </a:rPr>
            </a:br>
            <a:endParaRPr lang="en-US" sz="1800" b="1" dirty="0" smtClean="0">
              <a:solidFill>
                <a:schemeClr val="bg1"/>
              </a:solidFill>
              <a:latin typeface="Verdana" pitchFamily="34" charset="0"/>
            </a:endParaRPr>
          </a:p>
          <a:p>
            <a:pPr algn="just" eaLnBrk="1" hangingPunct="1">
              <a:buClr>
                <a:srgbClr val="FFCC00"/>
              </a:buClr>
              <a:buFont typeface="Wingdings" pitchFamily="2" charset="2"/>
              <a:buChar char="q"/>
            </a:pPr>
            <a:r>
              <a:rPr lang="en-US" sz="1800" b="1" dirty="0" smtClean="0">
                <a:solidFill>
                  <a:schemeClr val="bg1"/>
                </a:solidFill>
                <a:latin typeface="Verdana" pitchFamily="34" charset="0"/>
              </a:rPr>
              <a:t>Residence rule for companies: Place of control and management, wholly or partly in India, at any time in the year</a:t>
            </a:r>
            <a:br>
              <a:rPr lang="en-US" sz="1800" b="1" dirty="0" smtClean="0">
                <a:solidFill>
                  <a:schemeClr val="bg1"/>
                </a:solidFill>
                <a:latin typeface="Verdana" pitchFamily="34" charset="0"/>
              </a:rPr>
            </a:br>
            <a:endParaRPr lang="en-US" sz="1800" b="1" dirty="0" smtClean="0">
              <a:solidFill>
                <a:schemeClr val="bg1"/>
              </a:solidFill>
              <a:latin typeface="Verdana" pitchFamily="34" charset="0"/>
            </a:endParaRPr>
          </a:p>
          <a:p>
            <a:pPr eaLnBrk="1" hangingPunct="1">
              <a:buClr>
                <a:srgbClr val="FFCC00"/>
              </a:buClr>
              <a:buFont typeface="Wingdings" pitchFamily="2" charset="2"/>
              <a:buChar char="q"/>
            </a:pPr>
            <a:r>
              <a:rPr lang="en-US" sz="1800" b="1" dirty="0" smtClean="0">
                <a:solidFill>
                  <a:schemeClr val="bg1"/>
                </a:solidFill>
                <a:latin typeface="Verdana" pitchFamily="34" charset="0"/>
              </a:rPr>
              <a:t>Wealth tax </a:t>
            </a:r>
            <a:r>
              <a:rPr lang="en-US" sz="1800" b="1" dirty="0" smtClean="0">
                <a:solidFill>
                  <a:srgbClr val="FFCC00"/>
                </a:solidFill>
                <a:latin typeface="Verdana" pitchFamily="34" charset="0"/>
              </a:rPr>
              <a:t>@ 0.25%</a:t>
            </a:r>
            <a:r>
              <a:rPr lang="en-US" sz="1800" b="1" dirty="0" smtClean="0">
                <a:solidFill>
                  <a:schemeClr val="bg1"/>
                </a:solidFill>
                <a:latin typeface="Verdana" pitchFamily="34" charset="0"/>
              </a:rPr>
              <a:t> (basic exemption USD 10 Millions)    </a:t>
            </a:r>
          </a:p>
          <a:p>
            <a:pPr eaLnBrk="1" hangingPunct="1">
              <a:buClr>
                <a:srgbClr val="FFCC00"/>
              </a:buClr>
              <a:buFont typeface="Wingdings" pitchFamily="2" charset="2"/>
              <a:buNone/>
            </a:pPr>
            <a:r>
              <a:rPr lang="en-US" sz="1800" b="1" dirty="0" smtClean="0">
                <a:solidFill>
                  <a:schemeClr val="bg1"/>
                </a:solidFill>
                <a:latin typeface="Verdana" pitchFamily="34" charset="0"/>
              </a:rPr>
              <a:t>     </a:t>
            </a:r>
          </a:p>
          <a:p>
            <a:pPr eaLnBrk="1" hangingPunct="1">
              <a:buClr>
                <a:srgbClr val="FFCC00"/>
              </a:buClr>
              <a:buFont typeface="Wingdings" pitchFamily="2" charset="2"/>
              <a:buChar char="Ø"/>
            </a:pPr>
            <a:endParaRPr lang="en-US" sz="1800" b="1" dirty="0" smtClean="0">
              <a:solidFill>
                <a:schemeClr val="bg1"/>
              </a:solidFill>
              <a:latin typeface="Verdana"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30163"/>
            <a:ext cx="8229600" cy="639763"/>
          </a:xfrm>
        </p:spPr>
        <p:txBody>
          <a:bodyPr/>
          <a:lstStyle/>
          <a:p>
            <a:pPr eaLnBrk="1" hangingPunct="1"/>
            <a:r>
              <a:rPr lang="en-US" sz="3200" b="1" smtClean="0">
                <a:solidFill>
                  <a:srgbClr val="FFCC00"/>
                </a:solidFill>
                <a:latin typeface="Verdana" pitchFamily="34" charset="0"/>
              </a:rPr>
              <a:t>SERVICES &amp; SOLUTIONS</a:t>
            </a:r>
          </a:p>
        </p:txBody>
      </p:sp>
      <p:sp>
        <p:nvSpPr>
          <p:cNvPr id="5123" name="Rectangle 3"/>
          <p:cNvSpPr>
            <a:spLocks noGrp="1" noChangeArrowheads="1"/>
          </p:cNvSpPr>
          <p:nvPr>
            <p:ph type="body" idx="1"/>
          </p:nvPr>
        </p:nvSpPr>
        <p:spPr>
          <a:xfrm>
            <a:off x="457200" y="609600"/>
            <a:ext cx="8229600" cy="6248400"/>
          </a:xfrm>
          <a:noFill/>
        </p:spPr>
        <p:txBody>
          <a:bodyPr/>
          <a:lstStyle/>
          <a:p>
            <a:pPr eaLnBrk="1" hangingPunct="1">
              <a:lnSpc>
                <a:spcPct val="80000"/>
              </a:lnSpc>
              <a:buClr>
                <a:srgbClr val="FFCC00"/>
              </a:buClr>
              <a:buFont typeface="Wingdings" pitchFamily="2" charset="2"/>
              <a:buChar char="q"/>
            </a:pPr>
            <a:r>
              <a:rPr lang="en-US" sz="1800" b="1" smtClean="0">
                <a:solidFill>
                  <a:schemeClr val="bg1"/>
                </a:solidFill>
                <a:latin typeface="Verdana" pitchFamily="34" charset="0"/>
              </a:rPr>
              <a:t>AUDIT AND ASSURANCE</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lnSpc>
                <a:spcPct val="80000"/>
              </a:lnSpc>
              <a:buClr>
                <a:srgbClr val="FFCC00"/>
              </a:buClr>
              <a:buFont typeface="Wingdings" pitchFamily="2" charset="2"/>
              <a:buChar char="q"/>
            </a:pPr>
            <a:r>
              <a:rPr lang="en-US" sz="1800" b="1" smtClean="0">
                <a:solidFill>
                  <a:schemeClr val="bg1"/>
                </a:solidFill>
                <a:latin typeface="Verdana" pitchFamily="34" charset="0"/>
              </a:rPr>
              <a:t>TAX &amp; REGULATORY SERVICES</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lnSpc>
                <a:spcPct val="80000"/>
              </a:lnSpc>
              <a:buClr>
                <a:srgbClr val="FFCC00"/>
              </a:buClr>
              <a:buFont typeface="Wingdings" pitchFamily="2" charset="2"/>
              <a:buChar char="q"/>
            </a:pPr>
            <a:r>
              <a:rPr lang="en-US" sz="1800" b="1" smtClean="0">
                <a:solidFill>
                  <a:schemeClr val="bg1"/>
                </a:solidFill>
                <a:latin typeface="Verdana" pitchFamily="34" charset="0"/>
              </a:rPr>
              <a:t>SPECIALITY SERVICES</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lvl="3" eaLnBrk="1" hangingPunct="1">
              <a:lnSpc>
                <a:spcPct val="80000"/>
              </a:lnSpc>
              <a:buClr>
                <a:srgbClr val="FFCC00"/>
              </a:buClr>
              <a:buFont typeface="Wingdings" pitchFamily="2" charset="2"/>
              <a:buChar char="§"/>
            </a:pPr>
            <a:r>
              <a:rPr lang="en-US" sz="1400" b="1" smtClean="0">
                <a:solidFill>
                  <a:schemeClr val="bg1"/>
                </a:solidFill>
                <a:latin typeface="Verdana" pitchFamily="34" charset="0"/>
              </a:rPr>
              <a:t>Setting up New Business </a:t>
            </a:r>
          </a:p>
          <a:p>
            <a:pPr lvl="3" eaLnBrk="1" hangingPunct="1">
              <a:lnSpc>
                <a:spcPct val="80000"/>
              </a:lnSpc>
              <a:buClr>
                <a:srgbClr val="FFCC00"/>
              </a:buClr>
              <a:buFont typeface="Wingdings" pitchFamily="2" charset="2"/>
              <a:buChar char="§"/>
            </a:pPr>
            <a:r>
              <a:rPr lang="en-US" sz="1400" b="1" smtClean="0">
                <a:solidFill>
                  <a:schemeClr val="bg1"/>
                </a:solidFill>
                <a:latin typeface="Verdana" pitchFamily="34" charset="0"/>
              </a:rPr>
              <a:t>Incorporation of a Limited Company </a:t>
            </a:r>
          </a:p>
          <a:p>
            <a:pPr lvl="3" eaLnBrk="1" hangingPunct="1">
              <a:lnSpc>
                <a:spcPct val="80000"/>
              </a:lnSpc>
              <a:buClr>
                <a:srgbClr val="FFCC00"/>
              </a:buClr>
              <a:buFont typeface="Wingdings" pitchFamily="2" charset="2"/>
              <a:buChar char="§"/>
            </a:pPr>
            <a:r>
              <a:rPr lang="en-US" sz="1400" b="1" smtClean="0">
                <a:solidFill>
                  <a:schemeClr val="bg1"/>
                </a:solidFill>
                <a:latin typeface="Verdana" pitchFamily="34" charset="0"/>
              </a:rPr>
              <a:t>Setting up of STPI Unit and Maintenance </a:t>
            </a:r>
          </a:p>
          <a:p>
            <a:pPr lvl="3" eaLnBrk="1" hangingPunct="1">
              <a:lnSpc>
                <a:spcPct val="80000"/>
              </a:lnSpc>
              <a:buClr>
                <a:srgbClr val="FFCC00"/>
              </a:buClr>
              <a:buFont typeface="Wingdings" pitchFamily="2" charset="2"/>
              <a:buChar char="§"/>
            </a:pPr>
            <a:r>
              <a:rPr lang="en-US" sz="1400" b="1" smtClean="0">
                <a:solidFill>
                  <a:schemeClr val="bg1"/>
                </a:solidFill>
                <a:latin typeface="Verdana" pitchFamily="34" charset="0"/>
              </a:rPr>
              <a:t>Setting up of SEZ UNIT and Maintenance  </a:t>
            </a:r>
          </a:p>
          <a:p>
            <a:pPr lvl="3" eaLnBrk="1" hangingPunct="1">
              <a:lnSpc>
                <a:spcPct val="80000"/>
              </a:lnSpc>
              <a:buClr>
                <a:srgbClr val="FFCC00"/>
              </a:buClr>
              <a:buFont typeface="Wingdings" pitchFamily="2" charset="2"/>
              <a:buChar char="§"/>
            </a:pPr>
            <a:r>
              <a:rPr lang="en-US" sz="1400" b="1" smtClean="0">
                <a:solidFill>
                  <a:schemeClr val="bg1"/>
                </a:solidFill>
                <a:latin typeface="Verdana" pitchFamily="34" charset="0"/>
              </a:rPr>
              <a:t>Doing Business in India </a:t>
            </a:r>
          </a:p>
          <a:p>
            <a:pPr lvl="3" eaLnBrk="1" hangingPunct="1">
              <a:lnSpc>
                <a:spcPct val="80000"/>
              </a:lnSpc>
              <a:buClr>
                <a:srgbClr val="FFCC00"/>
              </a:buClr>
              <a:buFont typeface="Wingdings" pitchFamily="2" charset="2"/>
              <a:buChar char="§"/>
            </a:pPr>
            <a:r>
              <a:rPr lang="en-US" sz="1400" b="1" smtClean="0">
                <a:solidFill>
                  <a:schemeClr val="bg1"/>
                </a:solidFill>
                <a:latin typeface="Verdana" pitchFamily="34" charset="0"/>
              </a:rPr>
              <a:t>Doing Business Outside India  </a:t>
            </a:r>
          </a:p>
          <a:p>
            <a:pPr lvl="3" eaLnBrk="1" hangingPunct="1">
              <a:lnSpc>
                <a:spcPct val="80000"/>
              </a:lnSpc>
              <a:buClr>
                <a:srgbClr val="FFCC00"/>
              </a:buClr>
              <a:buFont typeface="Wingdings" pitchFamily="2" charset="2"/>
              <a:buChar char="§"/>
            </a:pPr>
            <a:r>
              <a:rPr lang="en-US" sz="1400" b="1" smtClean="0">
                <a:solidFill>
                  <a:schemeClr val="bg1"/>
                </a:solidFill>
                <a:latin typeface="Verdana" pitchFamily="34" charset="0"/>
              </a:rPr>
              <a:t>Setting up Offshore Companies</a:t>
            </a:r>
          </a:p>
          <a:p>
            <a:pPr lvl="3" eaLnBrk="1" hangingPunct="1">
              <a:lnSpc>
                <a:spcPct val="80000"/>
              </a:lnSpc>
              <a:buClr>
                <a:srgbClr val="FFCC00"/>
              </a:buClr>
              <a:buFont typeface="Wingdings" pitchFamily="2" charset="2"/>
              <a:buChar char="§"/>
            </a:pPr>
            <a:r>
              <a:rPr lang="en-US" sz="1400" b="1" smtClean="0">
                <a:solidFill>
                  <a:schemeClr val="bg1"/>
                </a:solidFill>
                <a:latin typeface="Verdana" pitchFamily="34" charset="0"/>
              </a:rPr>
              <a:t>International Executive Services </a:t>
            </a:r>
          </a:p>
          <a:p>
            <a:pPr lvl="3" eaLnBrk="1" hangingPunct="1">
              <a:lnSpc>
                <a:spcPct val="80000"/>
              </a:lnSpc>
              <a:buClr>
                <a:srgbClr val="FFCC00"/>
              </a:buClr>
              <a:buFont typeface="Wingdings" pitchFamily="2" charset="2"/>
              <a:buChar char="§"/>
            </a:pPr>
            <a:r>
              <a:rPr lang="en-US" sz="1400" b="1" smtClean="0">
                <a:solidFill>
                  <a:schemeClr val="bg1"/>
                </a:solidFill>
                <a:latin typeface="Verdana" pitchFamily="34" charset="0"/>
              </a:rPr>
              <a:t>Business Registrations</a:t>
            </a:r>
            <a:endParaRPr lang="en-US" sz="1400" b="1" smtClean="0">
              <a:solidFill>
                <a:schemeClr val="bg1"/>
              </a:solidFill>
              <a:latin typeface="Verdana" pitchFamily="34" charset="0"/>
              <a:hlinkClick r:id="rId2"/>
            </a:endParaRPr>
          </a:p>
          <a:p>
            <a:pPr lvl="3" eaLnBrk="1" hangingPunct="1">
              <a:lnSpc>
                <a:spcPct val="80000"/>
              </a:lnSpc>
              <a:buClr>
                <a:srgbClr val="FFCC00"/>
              </a:buClr>
              <a:buFont typeface="Wingdings" pitchFamily="2" charset="2"/>
              <a:buChar char="§"/>
            </a:pPr>
            <a:r>
              <a:rPr lang="en-US" sz="1400" b="1" smtClean="0">
                <a:solidFill>
                  <a:schemeClr val="bg1"/>
                </a:solidFill>
                <a:latin typeface="Verdana" pitchFamily="34" charset="0"/>
              </a:rPr>
              <a:t>Intellectual Property </a:t>
            </a:r>
          </a:p>
          <a:p>
            <a:pPr lvl="3" eaLnBrk="1" hangingPunct="1">
              <a:lnSpc>
                <a:spcPct val="80000"/>
              </a:lnSpc>
              <a:buClr>
                <a:srgbClr val="FFCC00"/>
              </a:buClr>
              <a:buFont typeface="Wingdings" pitchFamily="2" charset="2"/>
              <a:buChar char="§"/>
            </a:pPr>
            <a:r>
              <a:rPr lang="en-US" sz="1400" b="1" smtClean="0">
                <a:solidFill>
                  <a:schemeClr val="bg1"/>
                </a:solidFill>
                <a:latin typeface="Verdana" pitchFamily="34" charset="0"/>
              </a:rPr>
              <a:t>Payroll Services </a:t>
            </a:r>
          </a:p>
          <a:p>
            <a:pPr lvl="3" eaLnBrk="1" hangingPunct="1">
              <a:lnSpc>
                <a:spcPct val="80000"/>
              </a:lnSpc>
              <a:buClr>
                <a:srgbClr val="FFCC00"/>
              </a:buClr>
              <a:buFont typeface="Wingdings" pitchFamily="2" charset="2"/>
              <a:buChar char="§"/>
            </a:pPr>
            <a:r>
              <a:rPr lang="en-US" sz="1400" b="1" smtClean="0">
                <a:solidFill>
                  <a:schemeClr val="bg1"/>
                </a:solidFill>
                <a:latin typeface="Verdana" pitchFamily="34" charset="0"/>
              </a:rPr>
              <a:t>Corporate Secretarial Services</a:t>
            </a:r>
          </a:p>
          <a:p>
            <a:pPr lvl="3" eaLnBrk="1" hangingPunct="1">
              <a:lnSpc>
                <a:spcPct val="80000"/>
              </a:lnSpc>
              <a:buClr>
                <a:srgbClr val="FFCC00"/>
              </a:buClr>
              <a:buFont typeface="Wingdings" pitchFamily="2" charset="2"/>
              <a:buChar char="§"/>
            </a:pPr>
            <a:r>
              <a:rPr lang="en-US" sz="1400" b="1" smtClean="0">
                <a:solidFill>
                  <a:schemeClr val="bg1"/>
                </a:solidFill>
                <a:latin typeface="Verdana" pitchFamily="34" charset="0"/>
              </a:rPr>
              <a:t>Virtual Office Services</a:t>
            </a:r>
          </a:p>
          <a:p>
            <a:pPr lvl="3" eaLnBrk="1" hangingPunct="1">
              <a:lnSpc>
                <a:spcPct val="80000"/>
              </a:lnSpc>
              <a:buClr>
                <a:srgbClr val="FFCC00"/>
              </a:buClr>
              <a:buFont typeface="Wingdings" pitchFamily="2" charset="2"/>
              <a:buChar char="§"/>
            </a:pPr>
            <a:r>
              <a:rPr lang="en-US" sz="1400" b="1" smtClean="0">
                <a:solidFill>
                  <a:schemeClr val="bg1"/>
                </a:solidFill>
                <a:latin typeface="Verdana" pitchFamily="34" charset="0"/>
              </a:rPr>
              <a:t>KPO-Accounts and Tax Outsource Services</a:t>
            </a:r>
            <a:br>
              <a:rPr lang="en-US" sz="1400" b="1" smtClean="0">
                <a:solidFill>
                  <a:schemeClr val="bg1"/>
                </a:solidFill>
                <a:latin typeface="Verdana" pitchFamily="34" charset="0"/>
              </a:rPr>
            </a:br>
            <a:endParaRPr lang="en-US" sz="1400" b="1" smtClean="0">
              <a:solidFill>
                <a:schemeClr val="bg1"/>
              </a:solidFill>
              <a:latin typeface="Verdana" pitchFamily="34" charset="0"/>
            </a:endParaRPr>
          </a:p>
          <a:p>
            <a:pPr eaLnBrk="1" hangingPunct="1">
              <a:lnSpc>
                <a:spcPct val="80000"/>
              </a:lnSpc>
              <a:buClr>
                <a:srgbClr val="FFCC00"/>
              </a:buClr>
              <a:buFont typeface="Wingdings" pitchFamily="2" charset="2"/>
              <a:buChar char="q"/>
            </a:pPr>
            <a:r>
              <a:rPr lang="en-US" sz="1600" b="1" smtClean="0">
                <a:solidFill>
                  <a:schemeClr val="bg1"/>
                </a:solidFill>
                <a:latin typeface="Verdana" pitchFamily="34" charset="0"/>
              </a:rPr>
              <a:t>INTERNATINOL TAXATION</a:t>
            </a:r>
            <a:br>
              <a:rPr lang="en-US" sz="1600" b="1" smtClean="0">
                <a:solidFill>
                  <a:schemeClr val="bg1"/>
                </a:solidFill>
                <a:latin typeface="Verdana" pitchFamily="34" charset="0"/>
              </a:rPr>
            </a:br>
            <a:endParaRPr lang="en-US" sz="1600" b="1" smtClean="0">
              <a:solidFill>
                <a:schemeClr val="bg1"/>
              </a:solidFill>
              <a:latin typeface="Verdana" pitchFamily="34" charset="0"/>
            </a:endParaRPr>
          </a:p>
          <a:p>
            <a:pPr eaLnBrk="1" hangingPunct="1">
              <a:lnSpc>
                <a:spcPct val="80000"/>
              </a:lnSpc>
              <a:buClr>
                <a:srgbClr val="FFCC00"/>
              </a:buClr>
              <a:buFont typeface="Wingdings" pitchFamily="2" charset="2"/>
              <a:buChar char="q"/>
            </a:pPr>
            <a:r>
              <a:rPr lang="en-US" sz="1600" b="1" smtClean="0">
                <a:solidFill>
                  <a:schemeClr val="bg1"/>
                </a:solidFill>
                <a:latin typeface="Verdana" pitchFamily="34" charset="0"/>
              </a:rPr>
              <a:t>FINANCIAL ADVISORY SERVICES</a:t>
            </a:r>
            <a:br>
              <a:rPr lang="en-US" sz="1600" b="1" smtClean="0">
                <a:solidFill>
                  <a:schemeClr val="bg1"/>
                </a:solidFill>
                <a:latin typeface="Verdana" pitchFamily="34" charset="0"/>
              </a:rPr>
            </a:br>
            <a:endParaRPr lang="en-US" sz="1600" b="1" smtClean="0">
              <a:solidFill>
                <a:schemeClr val="bg1"/>
              </a:solidFill>
              <a:latin typeface="Verdana" pitchFamily="34" charset="0"/>
            </a:endParaRPr>
          </a:p>
          <a:p>
            <a:pPr eaLnBrk="1" hangingPunct="1">
              <a:lnSpc>
                <a:spcPct val="80000"/>
              </a:lnSpc>
              <a:buClr>
                <a:srgbClr val="FFCC00"/>
              </a:buClr>
              <a:buFont typeface="Wingdings" pitchFamily="2" charset="2"/>
              <a:buChar char="q"/>
            </a:pPr>
            <a:r>
              <a:rPr lang="en-US" sz="1600" b="1" smtClean="0">
                <a:solidFill>
                  <a:schemeClr val="bg1"/>
                </a:solidFill>
                <a:latin typeface="Verdana" pitchFamily="34" charset="0"/>
              </a:rPr>
              <a:t>LEGAL SERVICES</a:t>
            </a:r>
            <a:br>
              <a:rPr lang="en-US" sz="1600" b="1" smtClean="0">
                <a:solidFill>
                  <a:schemeClr val="bg1"/>
                </a:solidFill>
                <a:latin typeface="Verdana" pitchFamily="34" charset="0"/>
              </a:rPr>
            </a:br>
            <a:endParaRPr lang="en-US" sz="1600" b="1" smtClean="0">
              <a:solidFill>
                <a:schemeClr val="bg1"/>
              </a:solidFill>
              <a:latin typeface="Verdana" pitchFamily="34" charset="0"/>
            </a:endParaRPr>
          </a:p>
          <a:p>
            <a:pPr eaLnBrk="1" hangingPunct="1">
              <a:lnSpc>
                <a:spcPct val="80000"/>
              </a:lnSpc>
              <a:buClr>
                <a:srgbClr val="FFCC00"/>
              </a:buClr>
              <a:buFont typeface="Wingdings" pitchFamily="2" charset="2"/>
              <a:buChar char="q"/>
            </a:pPr>
            <a:r>
              <a:rPr lang="en-US" sz="1600" b="1" smtClean="0">
                <a:solidFill>
                  <a:schemeClr val="bg1"/>
                </a:solidFill>
                <a:latin typeface="Verdana" pitchFamily="34" charset="0"/>
              </a:rPr>
              <a:t>OUTSOURCING SERVICES</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0"/>
            <a:ext cx="8229600" cy="762000"/>
          </a:xfrm>
        </p:spPr>
        <p:txBody>
          <a:bodyPr/>
          <a:lstStyle/>
          <a:p>
            <a:pPr eaLnBrk="1" hangingPunct="1"/>
            <a:r>
              <a:rPr lang="en-US" sz="3200" b="1" smtClean="0">
                <a:solidFill>
                  <a:srgbClr val="FFCC00"/>
                </a:solidFill>
                <a:latin typeface="Verdana" pitchFamily="34" charset="0"/>
              </a:rPr>
              <a:t>TAX RATE COMPARISION</a:t>
            </a:r>
          </a:p>
        </p:txBody>
      </p:sp>
      <p:graphicFrame>
        <p:nvGraphicFramePr>
          <p:cNvPr id="82017" name="Group 97"/>
          <p:cNvGraphicFramePr>
            <a:graphicFrameLocks noGrp="1"/>
          </p:cNvGraphicFramePr>
          <p:nvPr>
            <p:ph idx="1"/>
          </p:nvPr>
        </p:nvGraphicFramePr>
        <p:xfrm>
          <a:off x="457200" y="1090613"/>
          <a:ext cx="8229600" cy="5389690"/>
        </p:xfrm>
        <a:graphic>
          <a:graphicData uri="http://schemas.openxmlformats.org/drawingml/2006/table">
            <a:tbl>
              <a:tblPr/>
              <a:tblGrid>
                <a:gridCol w="2743200"/>
                <a:gridCol w="2743200"/>
                <a:gridCol w="2743200"/>
              </a:tblGrid>
              <a:tr h="4508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bg1"/>
                          </a:solidFill>
                          <a:effectLst/>
                          <a:latin typeface="Verdana" pitchFamily="34" charset="0"/>
                        </a:rPr>
                        <a:t>Corporate Income Tax Rate</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FFCC00"/>
                          </a:solidFill>
                          <a:effectLst/>
                          <a:latin typeface="Verdana" pitchFamily="34" charset="0"/>
                        </a:rPr>
                        <a:t>30%</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FFCC00"/>
                          </a:solidFill>
                          <a:effectLst/>
                          <a:latin typeface="Verdana" pitchFamily="34" charset="0"/>
                        </a:rPr>
                        <a:t>25%</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452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bg1"/>
                          </a:solidFill>
                          <a:effectLst/>
                          <a:latin typeface="Verdana" pitchFamily="34" charset="0"/>
                        </a:rPr>
                        <a:t>Minimum Alternative Tax</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FFCC00"/>
                          </a:solidFill>
                          <a:effectLst/>
                          <a:latin typeface="Verdana" pitchFamily="34" charset="0"/>
                        </a:rPr>
                        <a:t>15%</a:t>
                      </a:r>
                      <a:r>
                        <a:rPr kumimoji="0" lang="en-US" sz="1800" b="1" i="0" u="none" strike="noStrike" cap="none" normalizeH="0" baseline="0" smtClean="0">
                          <a:ln>
                            <a:noFill/>
                          </a:ln>
                          <a:solidFill>
                            <a:schemeClr val="bg1"/>
                          </a:solidFill>
                          <a:effectLst/>
                          <a:latin typeface="Verdana" pitchFamily="34" charset="0"/>
                        </a:rPr>
                        <a:t> (of book profits)</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FFCC00"/>
                          </a:solidFill>
                          <a:effectLst/>
                          <a:latin typeface="Verdana" pitchFamily="34" charset="0"/>
                        </a:rPr>
                        <a:t>2%</a:t>
                      </a:r>
                      <a:r>
                        <a:rPr kumimoji="0" lang="en-US" sz="1800" b="1" i="0" u="none" strike="noStrike" cap="none" normalizeH="0" baseline="0" smtClean="0">
                          <a:ln>
                            <a:noFill/>
                          </a:ln>
                          <a:solidFill>
                            <a:schemeClr val="bg1"/>
                          </a:solidFill>
                          <a:effectLst/>
                          <a:latin typeface="Verdana" pitchFamily="34" charset="0"/>
                        </a:rPr>
                        <a:t> of gross assets</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4508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bg1"/>
                          </a:solidFill>
                          <a:effectLst/>
                          <a:latin typeface="Verdana" pitchFamily="34" charset="0"/>
                        </a:rPr>
                        <a:t>Capital Gains</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FFCC00"/>
                          </a:solidFill>
                          <a:effectLst/>
                          <a:latin typeface="Verdana" pitchFamily="34" charset="0"/>
                        </a:rPr>
                        <a:t>0% - 40%</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FFCC00"/>
                          </a:solidFill>
                          <a:effectLst/>
                          <a:latin typeface="Verdana" pitchFamily="34" charset="0"/>
                        </a:rPr>
                        <a:t>30%</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452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bg1"/>
                          </a:solidFill>
                          <a:effectLst/>
                          <a:latin typeface="Verdana" pitchFamily="34" charset="0"/>
                        </a:rPr>
                        <a:t>Branch Profit Tax</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FFCC00"/>
                          </a:solidFill>
                          <a:effectLst/>
                          <a:latin typeface="Verdana" pitchFamily="34" charset="0"/>
                        </a:rPr>
                        <a:t>0%</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FFCC00"/>
                          </a:solidFill>
                          <a:effectLst/>
                          <a:latin typeface="Verdana" pitchFamily="34" charset="0"/>
                        </a:rPr>
                        <a:t>15%</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4508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FFCC00"/>
                          </a:solidFill>
                          <a:effectLst/>
                          <a:latin typeface="Verdana" pitchFamily="34" charset="0"/>
                        </a:rPr>
                        <a:t>Withholding Taxes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bg1"/>
                          </a:solidFill>
                          <a:effectLst/>
                          <a:latin typeface="Verdana" pitchFamily="34" charset="0"/>
                        </a:rPr>
                        <a:t>(payments to non-residents)</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46037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 typeface="Wingdings" pitchFamily="2" charset="2"/>
                        <a:buChar char="q"/>
                        <a:tabLst/>
                      </a:pPr>
                      <a:r>
                        <a:rPr kumimoji="0" lang="en-US" sz="1800" b="1" i="0" u="none" strike="noStrike" cap="none" normalizeH="0" baseline="0" smtClean="0">
                          <a:ln>
                            <a:noFill/>
                          </a:ln>
                          <a:solidFill>
                            <a:schemeClr val="bg1"/>
                          </a:solidFill>
                          <a:effectLst/>
                          <a:latin typeface="Verdana" pitchFamily="34" charset="0"/>
                        </a:rPr>
                        <a:t> Dividends</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FFCC00"/>
                          </a:solidFill>
                          <a:effectLst/>
                          <a:latin typeface="Verdana" pitchFamily="34" charset="0"/>
                        </a:rPr>
                        <a:t>0%(</a:t>
                      </a:r>
                      <a:r>
                        <a:rPr kumimoji="0" lang="en-US" sz="1800" b="1" i="0" u="none" strike="noStrike" cap="none" normalizeH="0" baseline="0" smtClean="0">
                          <a:ln>
                            <a:noFill/>
                          </a:ln>
                          <a:solidFill>
                            <a:schemeClr val="bg1"/>
                          </a:solidFill>
                          <a:effectLst/>
                          <a:latin typeface="Verdana" pitchFamily="34" charset="0"/>
                        </a:rPr>
                        <a:t>DDT of </a:t>
                      </a:r>
                      <a:r>
                        <a:rPr kumimoji="0" lang="en-US" sz="1800" b="1" i="0" u="none" strike="noStrike" cap="none" normalizeH="0" baseline="0" smtClean="0">
                          <a:ln>
                            <a:noFill/>
                          </a:ln>
                          <a:solidFill>
                            <a:srgbClr val="FFCC00"/>
                          </a:solidFill>
                          <a:effectLst/>
                          <a:latin typeface="Verdana" pitchFamily="34" charset="0"/>
                        </a:rPr>
                        <a:t>15%</a:t>
                      </a:r>
                      <a:r>
                        <a:rPr kumimoji="0" lang="en-US" sz="1800" b="1" i="0" u="none" strike="noStrike" cap="none" normalizeH="0" baseline="0" smtClean="0">
                          <a:ln>
                            <a:noFill/>
                          </a:ln>
                          <a:solidFill>
                            <a:schemeClr val="bg1"/>
                          </a:solidFill>
                          <a:effectLst/>
                          <a:latin typeface="Verdana" pitchFamily="34" charset="0"/>
                        </a:rPr>
                        <a:t> is applicable)</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FFCC00"/>
                          </a:solidFill>
                          <a:effectLst/>
                          <a:latin typeface="Verdana" pitchFamily="34" charset="0"/>
                        </a:rPr>
                        <a:t>0%</a:t>
                      </a:r>
                      <a:r>
                        <a:rPr kumimoji="0" lang="en-US" sz="1800" b="1" i="0" u="none" strike="noStrike" cap="none" normalizeH="0" baseline="0" smtClean="0">
                          <a:ln>
                            <a:noFill/>
                          </a:ln>
                          <a:solidFill>
                            <a:schemeClr val="bg1"/>
                          </a:solidFill>
                          <a:effectLst/>
                          <a:latin typeface="Verdana" pitchFamily="34" charset="0"/>
                        </a:rPr>
                        <a:t> (DDT of </a:t>
                      </a:r>
                      <a:r>
                        <a:rPr kumimoji="0" lang="en-US" sz="1800" b="1" i="0" u="none" strike="noStrike" cap="none" normalizeH="0" baseline="0" smtClean="0">
                          <a:ln>
                            <a:noFill/>
                          </a:ln>
                          <a:solidFill>
                            <a:srgbClr val="FFCC00"/>
                          </a:solidFill>
                          <a:effectLst/>
                          <a:latin typeface="Verdana" pitchFamily="34" charset="0"/>
                        </a:rPr>
                        <a:t>15%</a:t>
                      </a:r>
                      <a:r>
                        <a:rPr kumimoji="0" lang="en-US" sz="1800" b="1" i="0" u="none" strike="noStrike" cap="none" normalizeH="0" baseline="0" smtClean="0">
                          <a:ln>
                            <a:noFill/>
                          </a:ln>
                          <a:solidFill>
                            <a:schemeClr val="bg1"/>
                          </a:solidFill>
                          <a:effectLst/>
                          <a:latin typeface="Verdana" pitchFamily="34" charset="0"/>
                        </a:rPr>
                        <a:t> is applicable)</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450850">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 typeface="Wingdings" pitchFamily="2" charset="2"/>
                        <a:buChar char="q"/>
                        <a:tabLst/>
                      </a:pPr>
                      <a:r>
                        <a:rPr kumimoji="0" lang="en-US" sz="1800" b="1" i="0" u="none" strike="noStrike" cap="none" normalizeH="0" baseline="0" smtClean="0">
                          <a:ln>
                            <a:noFill/>
                          </a:ln>
                          <a:solidFill>
                            <a:schemeClr val="bg1"/>
                          </a:solidFill>
                          <a:effectLst/>
                          <a:latin typeface="Verdana" pitchFamily="34" charset="0"/>
                        </a:rPr>
                        <a:t> Interest </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FFCC00"/>
                          </a:solidFill>
                          <a:effectLst/>
                          <a:latin typeface="Verdana" pitchFamily="34" charset="0"/>
                        </a:rPr>
                        <a:t>10% - 40%</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FFCC00"/>
                          </a:solidFill>
                          <a:effectLst/>
                          <a:latin typeface="Verdana" pitchFamily="34" charset="0"/>
                        </a:rPr>
                        <a:t>20%</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45243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 typeface="Wingdings" pitchFamily="2" charset="2"/>
                        <a:buChar char="q"/>
                        <a:tabLst/>
                      </a:pPr>
                      <a:r>
                        <a:rPr kumimoji="0" lang="en-US" sz="1800" b="1" i="0" u="none" strike="noStrike" cap="none" normalizeH="0" baseline="0" smtClean="0">
                          <a:ln>
                            <a:noFill/>
                          </a:ln>
                          <a:solidFill>
                            <a:schemeClr val="bg1"/>
                          </a:solidFill>
                          <a:effectLst/>
                          <a:latin typeface="Verdana" pitchFamily="34" charset="0"/>
                        </a:rPr>
                        <a:t> Royalty</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FFCC00"/>
                          </a:solidFill>
                          <a:effectLst/>
                          <a:latin typeface="Verdana" pitchFamily="34" charset="0"/>
                        </a:rPr>
                        <a:t>10%</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FFCC00"/>
                          </a:solidFill>
                          <a:effectLst/>
                          <a:latin typeface="Verdana" pitchFamily="34" charset="0"/>
                        </a:rPr>
                        <a:t>20%</a:t>
                      </a:r>
                      <a:r>
                        <a:rPr kumimoji="0" lang="en-US" sz="1800" b="1" i="0" u="none" strike="noStrike" cap="none" normalizeH="0" baseline="0" smtClean="0">
                          <a:ln>
                            <a:noFill/>
                          </a:ln>
                          <a:solidFill>
                            <a:schemeClr val="bg1"/>
                          </a:solidFill>
                          <a:effectLst/>
                          <a:latin typeface="Verdana" pitchFamily="34" charset="0"/>
                        </a:rPr>
                        <a:t> (on gross basis)</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450850">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 typeface="Wingdings" pitchFamily="2" charset="2"/>
                        <a:buChar char="q"/>
                        <a:tabLst/>
                      </a:pPr>
                      <a:r>
                        <a:rPr kumimoji="0" lang="en-US" sz="1800" b="1" i="0" u="none" strike="noStrike" cap="none" normalizeH="0" baseline="0" smtClean="0">
                          <a:ln>
                            <a:noFill/>
                          </a:ln>
                          <a:solidFill>
                            <a:schemeClr val="bg1"/>
                          </a:solidFill>
                          <a:effectLst/>
                          <a:latin typeface="Verdana" pitchFamily="34" charset="0"/>
                        </a:rPr>
                        <a:t> Service and Management </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FFCC00"/>
                          </a:solidFill>
                          <a:effectLst/>
                          <a:latin typeface="Verdana" pitchFamily="34" charset="0"/>
                        </a:rPr>
                        <a:t>10%</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rgbClr val="FFCC00"/>
                          </a:solidFill>
                          <a:effectLst/>
                          <a:latin typeface="Verdana" pitchFamily="34" charset="0"/>
                        </a:rPr>
                        <a:t>20%</a:t>
                      </a:r>
                      <a:r>
                        <a:rPr kumimoji="0" lang="en-US" sz="1800" b="1" i="0" u="none" strike="noStrike" cap="none" normalizeH="0" baseline="0" smtClean="0">
                          <a:ln>
                            <a:noFill/>
                          </a:ln>
                          <a:solidFill>
                            <a:schemeClr val="bg1"/>
                          </a:solidFill>
                          <a:effectLst/>
                          <a:latin typeface="Verdana" pitchFamily="34" charset="0"/>
                        </a:rPr>
                        <a:t> (on gross basis)</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3"/>
          <p:cNvSpPr>
            <a:spLocks noGrp="1" noChangeArrowheads="1"/>
          </p:cNvSpPr>
          <p:nvPr>
            <p:ph type="body" idx="1"/>
          </p:nvPr>
        </p:nvSpPr>
        <p:spPr>
          <a:xfrm>
            <a:off x="457200" y="457200"/>
            <a:ext cx="8229600" cy="5943600"/>
          </a:xfrm>
        </p:spPr>
        <p:txBody>
          <a:bodyPr/>
          <a:lstStyle/>
          <a:p>
            <a:pPr algn="ctr" eaLnBrk="1" hangingPunct="1">
              <a:buFontTx/>
              <a:buNone/>
            </a:pPr>
            <a:endParaRPr lang="en-US" sz="4000" b="1" smtClean="0">
              <a:solidFill>
                <a:srgbClr val="FFCC00"/>
              </a:solidFill>
              <a:latin typeface="Verdana" pitchFamily="34" charset="0"/>
            </a:endParaRPr>
          </a:p>
          <a:p>
            <a:pPr algn="ctr" eaLnBrk="1" hangingPunct="1">
              <a:buFontTx/>
              <a:buNone/>
            </a:pPr>
            <a:endParaRPr lang="en-US" sz="4000" b="1" smtClean="0">
              <a:solidFill>
                <a:srgbClr val="FFCC00"/>
              </a:solidFill>
              <a:latin typeface="Verdana" pitchFamily="34" charset="0"/>
            </a:endParaRPr>
          </a:p>
          <a:p>
            <a:pPr algn="ctr" eaLnBrk="1" hangingPunct="1">
              <a:buFontTx/>
              <a:buNone/>
            </a:pPr>
            <a:endParaRPr lang="en-US" sz="3600" b="1" smtClean="0">
              <a:solidFill>
                <a:srgbClr val="FFCC00"/>
              </a:solidFill>
              <a:latin typeface="Verdana" pitchFamily="34" charset="0"/>
            </a:endParaRPr>
          </a:p>
          <a:p>
            <a:pPr algn="ctr" eaLnBrk="1" hangingPunct="1">
              <a:buFontTx/>
              <a:buNone/>
            </a:pPr>
            <a:r>
              <a:rPr lang="en-US" sz="3600" b="1" smtClean="0">
                <a:solidFill>
                  <a:srgbClr val="FFCC00"/>
                </a:solidFill>
                <a:latin typeface="Verdana" pitchFamily="34" charset="0"/>
              </a:rPr>
              <a:t>INTERNATIONAL TAXATION </a:t>
            </a:r>
          </a:p>
          <a:p>
            <a:pPr algn="ctr" eaLnBrk="1" hangingPunct="1">
              <a:buFontTx/>
              <a:buNone/>
            </a:pPr>
            <a:r>
              <a:rPr lang="en-US" sz="3600" b="1" smtClean="0">
                <a:solidFill>
                  <a:srgbClr val="FFCC00"/>
                </a:solidFill>
                <a:latin typeface="Verdana" pitchFamily="34" charset="0"/>
              </a:rPr>
              <a:t>AT A </a:t>
            </a:r>
          </a:p>
          <a:p>
            <a:pPr algn="ctr" eaLnBrk="1" hangingPunct="1">
              <a:buFontTx/>
              <a:buNone/>
            </a:pPr>
            <a:r>
              <a:rPr lang="en-US" sz="3600" b="1" smtClean="0">
                <a:solidFill>
                  <a:srgbClr val="FFCC00"/>
                </a:solidFill>
                <a:latin typeface="Verdana" pitchFamily="34" charset="0"/>
              </a:rPr>
              <a:t>GLANCE</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228600"/>
            <a:ext cx="8229600" cy="762000"/>
          </a:xfrm>
        </p:spPr>
        <p:txBody>
          <a:bodyPr/>
          <a:lstStyle/>
          <a:p>
            <a:pPr eaLnBrk="1" hangingPunct="1"/>
            <a:r>
              <a:rPr lang="en-US" sz="3200" b="1" smtClean="0">
                <a:solidFill>
                  <a:srgbClr val="FFCC00"/>
                </a:solidFill>
                <a:latin typeface="Verdana" pitchFamily="34" charset="0"/>
              </a:rPr>
              <a:t>INTERNATIONAL TAX AT A GLANCE</a:t>
            </a:r>
          </a:p>
        </p:txBody>
      </p:sp>
      <p:sp>
        <p:nvSpPr>
          <p:cNvPr id="43011" name="Rectangle 3"/>
          <p:cNvSpPr>
            <a:spLocks noGrp="1" noChangeArrowheads="1"/>
          </p:cNvSpPr>
          <p:nvPr>
            <p:ph type="body" idx="1"/>
          </p:nvPr>
        </p:nvSpPr>
        <p:spPr>
          <a:xfrm>
            <a:off x="457200" y="1295400"/>
            <a:ext cx="8229600" cy="5257800"/>
          </a:xfrm>
        </p:spPr>
        <p:txBody>
          <a:bodyPr/>
          <a:lstStyle/>
          <a:p>
            <a:pPr algn="just" eaLnBrk="1" hangingPunct="1">
              <a:buClr>
                <a:srgbClr val="FFCC00"/>
              </a:buClr>
              <a:buFont typeface="Wingdings" pitchFamily="2" charset="2"/>
              <a:buChar char="q"/>
            </a:pPr>
            <a:r>
              <a:rPr lang="en-US" sz="1600" b="1" smtClean="0">
                <a:solidFill>
                  <a:schemeClr val="bg1"/>
                </a:solidFill>
                <a:latin typeface="Verdana" pitchFamily="34" charset="0"/>
              </a:rPr>
              <a:t>All payments in the nature of chargeable income subject to</a:t>
            </a:r>
          </a:p>
          <a:p>
            <a:pPr algn="just" eaLnBrk="1" hangingPunct="1">
              <a:buFontTx/>
              <a:buNone/>
            </a:pPr>
            <a:r>
              <a:rPr lang="en-US" sz="1600" b="1" smtClean="0">
                <a:solidFill>
                  <a:schemeClr val="bg1"/>
                </a:solidFill>
                <a:latin typeface="Verdana" pitchFamily="34" charset="0"/>
              </a:rPr>
              <a:t>	 Withholding Tax.</a:t>
            </a:r>
          </a:p>
          <a:p>
            <a:pPr algn="just" eaLnBrk="1" hangingPunct="1">
              <a:buFontTx/>
              <a:buNone/>
            </a:pPr>
            <a:endParaRPr lang="en-US" sz="1600" b="1" smtClean="0">
              <a:solidFill>
                <a:schemeClr val="bg1"/>
              </a:solidFill>
              <a:latin typeface="Verdana" pitchFamily="34" charset="0"/>
            </a:endParaRPr>
          </a:p>
          <a:p>
            <a:pPr algn="just" eaLnBrk="1" hangingPunct="1">
              <a:buClr>
                <a:srgbClr val="FFCC00"/>
              </a:buClr>
              <a:buFont typeface="Wingdings" pitchFamily="2" charset="2"/>
              <a:buChar char="q"/>
            </a:pPr>
            <a:r>
              <a:rPr lang="en-US" sz="1600" b="1" smtClean="0">
                <a:solidFill>
                  <a:schemeClr val="bg1"/>
                </a:solidFill>
                <a:latin typeface="Verdana" pitchFamily="34" charset="0"/>
              </a:rPr>
              <a:t>Withholding Tax rate as stated in either Treaty or Domestic Tax Law which is more beneficial to tax payer.</a:t>
            </a:r>
          </a:p>
          <a:p>
            <a:pPr algn="just" eaLnBrk="1" hangingPunct="1">
              <a:buClr>
                <a:srgbClr val="FFCC00"/>
              </a:buClr>
              <a:buFont typeface="Wingdings" pitchFamily="2" charset="2"/>
              <a:buChar char="q"/>
            </a:pPr>
            <a:endParaRPr lang="en-US" sz="1600" b="1" smtClean="0">
              <a:solidFill>
                <a:schemeClr val="bg1"/>
              </a:solidFill>
              <a:latin typeface="Verdana" pitchFamily="34" charset="0"/>
            </a:endParaRPr>
          </a:p>
          <a:p>
            <a:pPr algn="just" eaLnBrk="1" hangingPunct="1">
              <a:buClr>
                <a:srgbClr val="FFCC00"/>
              </a:buClr>
              <a:buFont typeface="Wingdings" pitchFamily="2" charset="2"/>
              <a:buChar char="q"/>
            </a:pPr>
            <a:r>
              <a:rPr lang="en-US" sz="1600" b="1" smtClean="0">
                <a:solidFill>
                  <a:schemeClr val="bg1"/>
                </a:solidFill>
                <a:latin typeface="Verdana" pitchFamily="34" charset="0"/>
              </a:rPr>
              <a:t>Provisions to lower Withholding Tax rate in Indian Tax Law.</a:t>
            </a:r>
          </a:p>
          <a:p>
            <a:pPr algn="just" eaLnBrk="1" hangingPunct="1">
              <a:buClr>
                <a:srgbClr val="FFCC00"/>
              </a:buClr>
              <a:buFont typeface="Wingdings" pitchFamily="2" charset="2"/>
              <a:buChar char="q"/>
            </a:pPr>
            <a:endParaRPr lang="en-US" sz="1600" b="1" smtClean="0">
              <a:solidFill>
                <a:schemeClr val="bg1"/>
              </a:solidFill>
              <a:latin typeface="Verdana" pitchFamily="34" charset="0"/>
            </a:endParaRPr>
          </a:p>
          <a:p>
            <a:pPr algn="just" eaLnBrk="1" hangingPunct="1">
              <a:buClr>
                <a:srgbClr val="FFCC00"/>
              </a:buClr>
              <a:buFont typeface="Wingdings" pitchFamily="2" charset="2"/>
              <a:buChar char="q"/>
            </a:pPr>
            <a:r>
              <a:rPr lang="en-US" sz="1600" b="1" smtClean="0">
                <a:solidFill>
                  <a:schemeClr val="bg1"/>
                </a:solidFill>
                <a:latin typeface="Verdana" pitchFamily="34" charset="0"/>
              </a:rPr>
              <a:t>Indian Party making payment of income to Non Resident or Business Connection or Employer treated as “</a:t>
            </a:r>
            <a:r>
              <a:rPr lang="en-US" sz="1600" b="1" smtClean="0">
                <a:solidFill>
                  <a:srgbClr val="FFCC00"/>
                </a:solidFill>
                <a:latin typeface="Verdana" pitchFamily="34" charset="0"/>
              </a:rPr>
              <a:t>Representative Assesses</a:t>
            </a:r>
            <a:r>
              <a:rPr lang="en-US" sz="1600" b="1" smtClean="0">
                <a:solidFill>
                  <a:schemeClr val="bg1"/>
                </a:solidFill>
                <a:latin typeface="Verdana" pitchFamily="34" charset="0"/>
              </a:rPr>
              <a:t>” (Agent).</a:t>
            </a:r>
          </a:p>
          <a:p>
            <a:pPr algn="just" eaLnBrk="1" hangingPunct="1">
              <a:buClr>
                <a:srgbClr val="FFCC00"/>
              </a:buClr>
              <a:buFont typeface="Wingdings" pitchFamily="2" charset="2"/>
              <a:buChar char="q"/>
            </a:pPr>
            <a:endParaRPr lang="en-US" sz="1600" b="1" smtClean="0">
              <a:solidFill>
                <a:schemeClr val="bg1"/>
              </a:solidFill>
              <a:latin typeface="Verdana" pitchFamily="34" charset="0"/>
            </a:endParaRPr>
          </a:p>
          <a:p>
            <a:pPr algn="just" eaLnBrk="1" hangingPunct="1">
              <a:buClr>
                <a:srgbClr val="FFCC00"/>
              </a:buClr>
              <a:buFont typeface="Wingdings" pitchFamily="2" charset="2"/>
              <a:buChar char="q"/>
            </a:pPr>
            <a:r>
              <a:rPr lang="en-US" sz="1600" b="1" smtClean="0">
                <a:solidFill>
                  <a:schemeClr val="bg1"/>
                </a:solidFill>
                <a:latin typeface="Verdana" pitchFamily="34" charset="0"/>
              </a:rPr>
              <a:t>Income from “</a:t>
            </a:r>
            <a:r>
              <a:rPr lang="en-US" sz="1600" b="1" smtClean="0">
                <a:solidFill>
                  <a:srgbClr val="FFCC00"/>
                </a:solidFill>
                <a:latin typeface="Verdana" pitchFamily="34" charset="0"/>
              </a:rPr>
              <a:t>Permanent Establishment</a:t>
            </a:r>
            <a:r>
              <a:rPr lang="en-US" sz="1600" b="1" smtClean="0">
                <a:solidFill>
                  <a:schemeClr val="bg1"/>
                </a:solidFill>
                <a:latin typeface="Verdana" pitchFamily="34" charset="0"/>
              </a:rPr>
              <a:t>” is always on Tax Authority’s Radar.</a:t>
            </a:r>
          </a:p>
          <a:p>
            <a:pPr algn="just" eaLnBrk="1" hangingPunct="1">
              <a:buClr>
                <a:srgbClr val="FFCC00"/>
              </a:buClr>
              <a:buFont typeface="Wingdings" pitchFamily="2" charset="2"/>
              <a:buChar char="q"/>
            </a:pPr>
            <a:endParaRPr lang="en-US" sz="1600" b="1" smtClean="0">
              <a:solidFill>
                <a:schemeClr val="bg1"/>
              </a:solidFill>
              <a:latin typeface="Verdana" pitchFamily="34" charset="0"/>
            </a:endParaRPr>
          </a:p>
          <a:p>
            <a:pPr algn="just" eaLnBrk="1" hangingPunct="1">
              <a:buClr>
                <a:srgbClr val="FFCC00"/>
              </a:buClr>
              <a:buFont typeface="Wingdings" pitchFamily="2" charset="2"/>
              <a:buChar char="q"/>
            </a:pPr>
            <a:r>
              <a:rPr lang="en-US" sz="1600" b="1" smtClean="0">
                <a:solidFill>
                  <a:schemeClr val="bg1"/>
                </a:solidFill>
                <a:latin typeface="Verdana" pitchFamily="34" charset="0"/>
              </a:rPr>
              <a:t>Underlying Tax Credit available to US Corporations not Individuals.</a:t>
            </a:r>
          </a:p>
          <a:p>
            <a:pPr algn="just" eaLnBrk="1" hangingPunct="1">
              <a:buClr>
                <a:srgbClr val="FFCC00"/>
              </a:buClr>
              <a:buFont typeface="Wingdings" pitchFamily="2" charset="2"/>
              <a:buChar char="q"/>
            </a:pPr>
            <a:endParaRPr lang="en-US" sz="1600" b="1" smtClean="0">
              <a:solidFill>
                <a:schemeClr val="bg1"/>
              </a:solidFill>
              <a:latin typeface="Verdana" pitchFamily="34"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0"/>
            <a:ext cx="8229600" cy="1066800"/>
          </a:xfrm>
        </p:spPr>
        <p:txBody>
          <a:bodyPr/>
          <a:lstStyle/>
          <a:p>
            <a:pPr eaLnBrk="1" hangingPunct="1"/>
            <a:r>
              <a:rPr lang="en-US" sz="3200" b="1" smtClean="0">
                <a:solidFill>
                  <a:srgbClr val="FFCC00"/>
                </a:solidFill>
                <a:latin typeface="Verdana" pitchFamily="34" charset="0"/>
              </a:rPr>
              <a:t>DOUBLE TAXATION TREATY BETWEEN INDIA &amp; USA</a:t>
            </a:r>
          </a:p>
        </p:txBody>
      </p:sp>
      <p:sp>
        <p:nvSpPr>
          <p:cNvPr id="44035" name="Rectangle 3"/>
          <p:cNvSpPr>
            <a:spLocks noGrp="1" noChangeArrowheads="1"/>
          </p:cNvSpPr>
          <p:nvPr>
            <p:ph type="body" idx="1"/>
          </p:nvPr>
        </p:nvSpPr>
        <p:spPr>
          <a:xfrm>
            <a:off x="457200" y="1143000"/>
            <a:ext cx="8229600" cy="5486400"/>
          </a:xfrm>
        </p:spPr>
        <p:txBody>
          <a:bodyPr/>
          <a:lstStyle/>
          <a:p>
            <a:pPr algn="ctr" eaLnBrk="1" hangingPunct="1">
              <a:lnSpc>
                <a:spcPct val="90000"/>
              </a:lnSpc>
              <a:buFontTx/>
              <a:buNone/>
            </a:pPr>
            <a:r>
              <a:rPr lang="en-US" sz="2400" b="1" smtClean="0">
                <a:solidFill>
                  <a:srgbClr val="FFCC00"/>
                </a:solidFill>
                <a:latin typeface="Verdana" pitchFamily="34" charset="0"/>
              </a:rPr>
              <a:t>RATE</a:t>
            </a:r>
          </a:p>
          <a:p>
            <a:pPr eaLnBrk="1" hangingPunct="1">
              <a:lnSpc>
                <a:spcPct val="90000"/>
              </a:lnSpc>
              <a:buFontTx/>
              <a:buNone/>
            </a:pPr>
            <a:endParaRPr lang="en-US" sz="1800" b="1" smtClean="0">
              <a:solidFill>
                <a:schemeClr val="bg1"/>
              </a:solidFill>
              <a:latin typeface="Verdana" pitchFamily="34" charset="0"/>
            </a:endParaRPr>
          </a:p>
          <a:p>
            <a:pPr eaLnBrk="1" hangingPunct="1">
              <a:lnSpc>
                <a:spcPct val="90000"/>
              </a:lnSpc>
              <a:buClr>
                <a:srgbClr val="FFCC00"/>
              </a:buClr>
              <a:buFont typeface="Wingdings" pitchFamily="2" charset="2"/>
              <a:buChar char="q"/>
            </a:pPr>
            <a:r>
              <a:rPr lang="en-US" sz="1600" b="1" smtClean="0">
                <a:solidFill>
                  <a:srgbClr val="FFCC00"/>
                </a:solidFill>
                <a:latin typeface="Verdana" pitchFamily="34" charset="0"/>
              </a:rPr>
              <a:t>DIVIDEND</a:t>
            </a:r>
            <a:r>
              <a:rPr lang="en-US" sz="1600" b="1" smtClean="0">
                <a:solidFill>
                  <a:schemeClr val="bg1"/>
                </a:solidFill>
                <a:latin typeface="Verdana" pitchFamily="34" charset="0"/>
              </a:rPr>
              <a:t>		</a:t>
            </a:r>
            <a:r>
              <a:rPr lang="en-US" sz="1600" b="1" smtClean="0">
                <a:solidFill>
                  <a:srgbClr val="FFCC00"/>
                </a:solidFill>
                <a:latin typeface="Verdana" pitchFamily="34" charset="0"/>
              </a:rPr>
              <a:t>NIL</a:t>
            </a:r>
            <a:br>
              <a:rPr lang="en-US" sz="1600" b="1" smtClean="0">
                <a:solidFill>
                  <a:srgbClr val="FFCC00"/>
                </a:solidFill>
                <a:latin typeface="Verdana" pitchFamily="34" charset="0"/>
              </a:rPr>
            </a:br>
            <a:endParaRPr lang="en-US" sz="1600" b="1" smtClean="0">
              <a:solidFill>
                <a:srgbClr val="FFCC00"/>
              </a:solidFill>
              <a:latin typeface="Verdana" pitchFamily="34" charset="0"/>
            </a:endParaRPr>
          </a:p>
          <a:p>
            <a:pPr eaLnBrk="1" hangingPunct="1">
              <a:lnSpc>
                <a:spcPct val="90000"/>
              </a:lnSpc>
              <a:buClr>
                <a:srgbClr val="FFCC00"/>
              </a:buClr>
              <a:buFont typeface="Wingdings" pitchFamily="2" charset="2"/>
              <a:buChar char="q"/>
            </a:pPr>
            <a:r>
              <a:rPr lang="en-US" sz="1600" b="1" smtClean="0">
                <a:solidFill>
                  <a:srgbClr val="FFCC00"/>
                </a:solidFill>
                <a:latin typeface="Verdana" pitchFamily="34" charset="0"/>
              </a:rPr>
              <a:t>INTEREST</a:t>
            </a:r>
            <a:r>
              <a:rPr lang="en-US" sz="1600" b="1" smtClean="0">
                <a:solidFill>
                  <a:schemeClr val="bg1"/>
                </a:solidFill>
                <a:latin typeface="Verdana" pitchFamily="34" charset="0"/>
              </a:rPr>
              <a:t>		</a:t>
            </a:r>
            <a:r>
              <a:rPr lang="en-US" sz="1600" b="1" smtClean="0">
                <a:solidFill>
                  <a:srgbClr val="FFCC00"/>
                </a:solidFill>
                <a:latin typeface="Verdana" pitchFamily="34" charset="0"/>
              </a:rPr>
              <a:t>10-15%</a:t>
            </a:r>
            <a:r>
              <a:rPr lang="en-US" sz="1600" b="1" smtClean="0">
                <a:solidFill>
                  <a:schemeClr val="bg1"/>
                </a:solidFill>
                <a:latin typeface="Verdana" pitchFamily="34" charset="0"/>
              </a:rPr>
              <a:t/>
            </a:r>
            <a:br>
              <a:rPr lang="en-US" sz="1600" b="1" smtClean="0">
                <a:solidFill>
                  <a:schemeClr val="bg1"/>
                </a:solidFill>
                <a:latin typeface="Verdana" pitchFamily="34" charset="0"/>
              </a:rPr>
            </a:br>
            <a:endParaRPr lang="en-US" sz="1600" b="1" smtClean="0">
              <a:solidFill>
                <a:schemeClr val="bg1"/>
              </a:solidFill>
              <a:latin typeface="Verdana" pitchFamily="34" charset="0"/>
            </a:endParaRPr>
          </a:p>
          <a:p>
            <a:pPr eaLnBrk="1" hangingPunct="1">
              <a:buClr>
                <a:srgbClr val="FFCC00"/>
              </a:buClr>
              <a:buFont typeface="Wingdings" pitchFamily="2" charset="2"/>
              <a:buChar char="q"/>
            </a:pPr>
            <a:r>
              <a:rPr lang="en-US" sz="1600" b="1" smtClean="0">
                <a:solidFill>
                  <a:srgbClr val="FFCC00"/>
                </a:solidFill>
                <a:latin typeface="Verdana" pitchFamily="34" charset="0"/>
              </a:rPr>
              <a:t>ROYALTY</a:t>
            </a:r>
            <a:r>
              <a:rPr lang="en-US" sz="1600" b="1" smtClean="0">
                <a:solidFill>
                  <a:schemeClr val="bg1"/>
                </a:solidFill>
                <a:latin typeface="Verdana" pitchFamily="34" charset="0"/>
              </a:rPr>
              <a:t>		</a:t>
            </a:r>
            <a:r>
              <a:rPr lang="en-US" sz="1600" b="1" smtClean="0">
                <a:solidFill>
                  <a:srgbClr val="FFCC00"/>
                </a:solidFill>
                <a:latin typeface="Verdana" pitchFamily="34" charset="0"/>
              </a:rPr>
              <a:t>10%</a:t>
            </a:r>
            <a:r>
              <a:rPr lang="en-US" sz="1600" b="1" smtClean="0">
                <a:solidFill>
                  <a:schemeClr val="bg1"/>
                </a:solidFill>
                <a:latin typeface="Verdana" pitchFamily="34" charset="0"/>
              </a:rPr>
              <a:t> in case of use of Industrial, Commercial 			and Scientific Equipment</a:t>
            </a:r>
            <a:r>
              <a:rPr lang="en-US" sz="1800" b="1" smtClean="0">
                <a:solidFill>
                  <a:schemeClr val="bg1"/>
                </a:solidFill>
                <a:latin typeface="Verdana" pitchFamily="34" charset="0"/>
              </a:rPr>
              <a:t> </a:t>
            </a:r>
          </a:p>
          <a:p>
            <a:pPr eaLnBrk="1" hangingPunct="1">
              <a:buClr>
                <a:srgbClr val="FFCC00"/>
              </a:buClr>
              <a:buFont typeface="Wingdings" pitchFamily="2" charset="2"/>
              <a:buNone/>
            </a:pPr>
            <a:r>
              <a:rPr lang="en-US" sz="1800" b="1" smtClean="0">
                <a:solidFill>
                  <a:schemeClr val="bg1"/>
                </a:solidFill>
                <a:latin typeface="Verdana" pitchFamily="34" charset="0"/>
              </a:rPr>
              <a:t>				</a:t>
            </a:r>
            <a:r>
              <a:rPr lang="en-US" sz="1600" b="1" smtClean="0">
                <a:solidFill>
                  <a:srgbClr val="FFCC00"/>
                </a:solidFill>
                <a:latin typeface="Verdana" pitchFamily="34" charset="0"/>
              </a:rPr>
              <a:t>15%</a:t>
            </a:r>
            <a:r>
              <a:rPr lang="en-US" sz="1600" b="1" smtClean="0">
                <a:solidFill>
                  <a:schemeClr val="bg1"/>
                </a:solidFill>
                <a:latin typeface="Verdana" pitchFamily="34" charset="0"/>
              </a:rPr>
              <a:t> if payer is Government or Specified 			Organization</a:t>
            </a:r>
          </a:p>
          <a:p>
            <a:pPr eaLnBrk="1" hangingPunct="1">
              <a:buClr>
                <a:srgbClr val="FFCC00"/>
              </a:buClr>
              <a:buFont typeface="Wingdings" pitchFamily="2" charset="2"/>
              <a:buNone/>
            </a:pPr>
            <a:r>
              <a:rPr lang="en-US" sz="1600" b="1" smtClean="0">
                <a:solidFill>
                  <a:schemeClr val="bg1"/>
                </a:solidFill>
                <a:latin typeface="Verdana" pitchFamily="34" charset="0"/>
              </a:rPr>
              <a:t>				</a:t>
            </a:r>
            <a:r>
              <a:rPr lang="en-US" sz="1600" b="1" smtClean="0">
                <a:solidFill>
                  <a:srgbClr val="FFCC00"/>
                </a:solidFill>
                <a:latin typeface="Verdana" pitchFamily="34" charset="0"/>
              </a:rPr>
              <a:t>20%</a:t>
            </a:r>
            <a:r>
              <a:rPr lang="en-US" sz="1600" b="1" smtClean="0">
                <a:solidFill>
                  <a:schemeClr val="bg1"/>
                </a:solidFill>
                <a:latin typeface="Verdana" pitchFamily="34" charset="0"/>
              </a:rPr>
              <a:t> in other Cases</a:t>
            </a:r>
            <a:br>
              <a:rPr lang="en-US" sz="1600" b="1" smtClean="0">
                <a:solidFill>
                  <a:schemeClr val="bg1"/>
                </a:solidFill>
                <a:latin typeface="Verdana" pitchFamily="34" charset="0"/>
              </a:rPr>
            </a:br>
            <a:endParaRPr lang="en-US" sz="1600" b="1" smtClean="0">
              <a:solidFill>
                <a:schemeClr val="bg1"/>
              </a:solidFill>
              <a:latin typeface="Verdana" pitchFamily="34" charset="0"/>
            </a:endParaRPr>
          </a:p>
          <a:p>
            <a:pPr eaLnBrk="1" hangingPunct="1">
              <a:buClr>
                <a:srgbClr val="FFCC00"/>
              </a:buClr>
              <a:buFont typeface="Wingdings" pitchFamily="2" charset="2"/>
              <a:buChar char="q"/>
            </a:pPr>
            <a:r>
              <a:rPr lang="en-US" sz="1600" b="1" smtClean="0">
                <a:solidFill>
                  <a:srgbClr val="FFCC00"/>
                </a:solidFill>
                <a:latin typeface="Verdana" pitchFamily="34" charset="0"/>
              </a:rPr>
              <a:t>FEE FOR INCLUDED</a:t>
            </a:r>
            <a:r>
              <a:rPr lang="en-US" sz="1600" b="1" smtClean="0">
                <a:solidFill>
                  <a:schemeClr val="bg1"/>
                </a:solidFill>
                <a:latin typeface="Verdana" pitchFamily="34" charset="0"/>
              </a:rPr>
              <a:t> 	</a:t>
            </a:r>
            <a:r>
              <a:rPr lang="en-US" sz="1600" b="1" smtClean="0">
                <a:solidFill>
                  <a:srgbClr val="FFCC00"/>
                </a:solidFill>
                <a:latin typeface="Verdana" pitchFamily="34" charset="0"/>
              </a:rPr>
              <a:t>10%</a:t>
            </a:r>
            <a:r>
              <a:rPr lang="en-US" sz="1600" b="1" smtClean="0">
                <a:solidFill>
                  <a:schemeClr val="bg1"/>
                </a:solidFill>
                <a:latin typeface="Verdana" pitchFamily="34" charset="0"/>
              </a:rPr>
              <a:t> in case of use of Technical or Consulting </a:t>
            </a:r>
            <a:r>
              <a:rPr lang="en-US" sz="1600" b="1" smtClean="0">
                <a:solidFill>
                  <a:srgbClr val="FFCC00"/>
                </a:solidFill>
                <a:latin typeface="Verdana" pitchFamily="34" charset="0"/>
              </a:rPr>
              <a:t>SERVICES</a:t>
            </a:r>
            <a:r>
              <a:rPr lang="en-US" sz="1600" b="1" smtClean="0">
                <a:solidFill>
                  <a:schemeClr val="bg1"/>
                </a:solidFill>
                <a:latin typeface="Verdana" pitchFamily="34" charset="0"/>
              </a:rPr>
              <a:t> 		Services, Ancillary &amp; Subsidiary to Industrial, 			Commercial and Scientific Equipment</a:t>
            </a:r>
            <a:r>
              <a:rPr lang="en-US" sz="1800" b="1" smtClean="0">
                <a:solidFill>
                  <a:schemeClr val="bg1"/>
                </a:solidFill>
                <a:latin typeface="Verdana" pitchFamily="34" charset="0"/>
              </a:rPr>
              <a:t> </a:t>
            </a:r>
          </a:p>
          <a:p>
            <a:pPr eaLnBrk="1" hangingPunct="1">
              <a:buClr>
                <a:srgbClr val="FFCC00"/>
              </a:buClr>
              <a:buFont typeface="Wingdings" pitchFamily="2" charset="2"/>
              <a:buNone/>
            </a:pPr>
            <a:r>
              <a:rPr lang="en-US" sz="1800" b="1" smtClean="0">
                <a:solidFill>
                  <a:schemeClr val="bg1"/>
                </a:solidFill>
                <a:latin typeface="Verdana" pitchFamily="34" charset="0"/>
              </a:rPr>
              <a:t>				</a:t>
            </a:r>
            <a:r>
              <a:rPr lang="en-US" sz="1600" b="1" smtClean="0">
                <a:solidFill>
                  <a:srgbClr val="FFCC00"/>
                </a:solidFill>
                <a:latin typeface="Verdana" pitchFamily="34" charset="0"/>
              </a:rPr>
              <a:t>15%</a:t>
            </a:r>
            <a:r>
              <a:rPr lang="en-US" sz="1600" b="1" smtClean="0">
                <a:solidFill>
                  <a:schemeClr val="bg1"/>
                </a:solidFill>
                <a:latin typeface="Verdana" pitchFamily="34" charset="0"/>
              </a:rPr>
              <a:t> if payer is Government or Specified 			Organization</a:t>
            </a:r>
          </a:p>
          <a:p>
            <a:pPr eaLnBrk="1" hangingPunct="1">
              <a:buClr>
                <a:srgbClr val="FFCC00"/>
              </a:buClr>
              <a:buFont typeface="Wingdings" pitchFamily="2" charset="2"/>
              <a:buNone/>
            </a:pPr>
            <a:r>
              <a:rPr lang="en-US" sz="1600" b="1" smtClean="0">
                <a:solidFill>
                  <a:schemeClr val="bg1"/>
                </a:solidFill>
                <a:latin typeface="Verdana" pitchFamily="34" charset="0"/>
              </a:rPr>
              <a:t>				</a:t>
            </a:r>
            <a:r>
              <a:rPr lang="en-US" sz="1600" b="1" smtClean="0">
                <a:solidFill>
                  <a:srgbClr val="FFCC00"/>
                </a:solidFill>
                <a:latin typeface="Verdana" pitchFamily="34" charset="0"/>
              </a:rPr>
              <a:t>20%</a:t>
            </a:r>
            <a:r>
              <a:rPr lang="en-US" sz="1600" b="1" smtClean="0">
                <a:solidFill>
                  <a:schemeClr val="bg1"/>
                </a:solidFill>
                <a:latin typeface="Verdana" pitchFamily="34" charset="0"/>
              </a:rPr>
              <a:t> in other Cases</a:t>
            </a:r>
          </a:p>
          <a:p>
            <a:pPr eaLnBrk="1" hangingPunct="1">
              <a:buClr>
                <a:srgbClr val="FFCC00"/>
              </a:buClr>
              <a:buFont typeface="Wingdings" pitchFamily="2" charset="2"/>
              <a:buNone/>
            </a:pPr>
            <a:r>
              <a:rPr lang="en-US" sz="1600" b="1" smtClean="0">
                <a:solidFill>
                  <a:schemeClr val="bg1"/>
                </a:solidFill>
                <a:latin typeface="Verdana" pitchFamily="34" charset="0"/>
              </a:rPr>
              <a:t>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ctrTitle"/>
          </p:nvPr>
        </p:nvSpPr>
        <p:spPr>
          <a:xfrm>
            <a:off x="685800" y="533400"/>
            <a:ext cx="7772400" cy="5410200"/>
          </a:xfrm>
        </p:spPr>
        <p:txBody>
          <a:bodyPr/>
          <a:lstStyle/>
          <a:p>
            <a:pPr eaLnBrk="1" hangingPunct="1"/>
            <a:r>
              <a:rPr lang="en-US" sz="3600" b="1" smtClean="0">
                <a:solidFill>
                  <a:srgbClr val="FFCC00"/>
                </a:solidFill>
                <a:latin typeface="Verdana" pitchFamily="34" charset="0"/>
              </a:rPr>
              <a:t>TRANSFER PRICING LAW </a:t>
            </a:r>
            <a:br>
              <a:rPr lang="en-US" sz="3600" b="1" smtClean="0">
                <a:solidFill>
                  <a:srgbClr val="FFCC00"/>
                </a:solidFill>
                <a:latin typeface="Verdana" pitchFamily="34" charset="0"/>
              </a:rPr>
            </a:br>
            <a:r>
              <a:rPr lang="en-US" sz="3600" b="1" smtClean="0">
                <a:solidFill>
                  <a:srgbClr val="FFCC00"/>
                </a:solidFill>
                <a:latin typeface="Verdana" pitchFamily="34" charset="0"/>
              </a:rPr>
              <a:t>IN</a:t>
            </a:r>
            <a:br>
              <a:rPr lang="en-US" sz="3600" b="1" smtClean="0">
                <a:solidFill>
                  <a:srgbClr val="FFCC00"/>
                </a:solidFill>
                <a:latin typeface="Verdana" pitchFamily="34" charset="0"/>
              </a:rPr>
            </a:br>
            <a:r>
              <a:rPr lang="en-US" sz="3600" b="1" smtClean="0">
                <a:solidFill>
                  <a:srgbClr val="FFCC00"/>
                </a:solidFill>
                <a:latin typeface="Verdana" pitchFamily="34" charset="0"/>
              </a:rPr>
              <a:t> INDIA</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274638"/>
            <a:ext cx="8229600" cy="944562"/>
          </a:xfrm>
        </p:spPr>
        <p:txBody>
          <a:bodyPr/>
          <a:lstStyle/>
          <a:p>
            <a:pPr eaLnBrk="1" hangingPunct="1"/>
            <a:r>
              <a:rPr lang="en-US" sz="3200" b="1" smtClean="0">
                <a:solidFill>
                  <a:srgbClr val="FFCC00"/>
                </a:solidFill>
                <a:latin typeface="Verdana" pitchFamily="34" charset="0"/>
              </a:rPr>
              <a:t>INTRODUCTION TO TRANSFER PRICING</a:t>
            </a:r>
          </a:p>
        </p:txBody>
      </p:sp>
      <p:sp>
        <p:nvSpPr>
          <p:cNvPr id="46083" name="Rectangle 3"/>
          <p:cNvSpPr>
            <a:spLocks noGrp="1" noChangeArrowheads="1"/>
          </p:cNvSpPr>
          <p:nvPr>
            <p:ph type="body" idx="1"/>
          </p:nvPr>
        </p:nvSpPr>
        <p:spPr>
          <a:xfrm>
            <a:off x="304800" y="1371600"/>
            <a:ext cx="8534400" cy="5181600"/>
          </a:xfrm>
        </p:spPr>
        <p:txBody>
          <a:bodyPr/>
          <a:lstStyle/>
          <a:p>
            <a:pPr algn="just" eaLnBrk="1" hangingPunct="1">
              <a:lnSpc>
                <a:spcPct val="90000"/>
              </a:lnSpc>
              <a:buFontTx/>
              <a:buNone/>
            </a:pPr>
            <a:r>
              <a:rPr lang="en-US" sz="1800" smtClean="0">
                <a:solidFill>
                  <a:schemeClr val="bg1"/>
                </a:solidFill>
                <a:latin typeface="Verdana" pitchFamily="34" charset="0"/>
              </a:rPr>
              <a:t>In India, Transfer Pricing regulations were </a:t>
            </a:r>
            <a:r>
              <a:rPr lang="en-US" sz="1800" smtClean="0">
                <a:solidFill>
                  <a:srgbClr val="FFCC00"/>
                </a:solidFill>
                <a:latin typeface="Verdana" pitchFamily="34" charset="0"/>
              </a:rPr>
              <a:t>introduced from</a:t>
            </a:r>
            <a:r>
              <a:rPr lang="en-US" sz="1800" smtClean="0">
                <a:solidFill>
                  <a:schemeClr val="bg1"/>
                </a:solidFill>
                <a:latin typeface="Verdana" pitchFamily="34" charset="0"/>
              </a:rPr>
              <a:t> </a:t>
            </a:r>
            <a:r>
              <a:rPr lang="en-US" sz="1800" smtClean="0">
                <a:solidFill>
                  <a:srgbClr val="FFCC00"/>
                </a:solidFill>
                <a:latin typeface="Verdana" pitchFamily="34" charset="0"/>
              </a:rPr>
              <a:t>April 1,2001</a:t>
            </a:r>
          </a:p>
          <a:p>
            <a:pPr algn="just" eaLnBrk="1" hangingPunct="1">
              <a:lnSpc>
                <a:spcPct val="90000"/>
              </a:lnSpc>
              <a:buFontTx/>
              <a:buNone/>
            </a:pPr>
            <a:r>
              <a:rPr lang="en-US" sz="1800" smtClean="0">
                <a:solidFill>
                  <a:schemeClr val="bg1"/>
                </a:solidFill>
                <a:latin typeface="Verdana" pitchFamily="34" charset="0"/>
              </a:rPr>
              <a:t>as a measure to curb tax avoidance. </a:t>
            </a:r>
          </a:p>
          <a:p>
            <a:pPr algn="just" eaLnBrk="1" hangingPunct="1">
              <a:lnSpc>
                <a:spcPct val="90000"/>
              </a:lnSpc>
              <a:buFontTx/>
              <a:buNone/>
            </a:pPr>
            <a:endParaRPr lang="en-US" sz="1800" smtClean="0">
              <a:solidFill>
                <a:schemeClr val="bg1"/>
              </a:solidFill>
              <a:latin typeface="Verdana" pitchFamily="34" charset="0"/>
            </a:endParaRPr>
          </a:p>
          <a:p>
            <a:pPr algn="just" eaLnBrk="1" hangingPunct="1">
              <a:lnSpc>
                <a:spcPct val="90000"/>
              </a:lnSpc>
              <a:buFontTx/>
              <a:buNone/>
            </a:pPr>
            <a:r>
              <a:rPr lang="en-US" sz="1800" smtClean="0">
                <a:solidFill>
                  <a:schemeClr val="bg1"/>
                </a:solidFill>
                <a:latin typeface="Verdana" pitchFamily="34" charset="0"/>
              </a:rPr>
              <a:t>Any Income arising from an international transaction to be computed</a:t>
            </a:r>
          </a:p>
          <a:p>
            <a:pPr algn="just" eaLnBrk="1" hangingPunct="1">
              <a:lnSpc>
                <a:spcPct val="90000"/>
              </a:lnSpc>
              <a:buFontTx/>
              <a:buNone/>
            </a:pPr>
            <a:r>
              <a:rPr lang="en-US" sz="1800" smtClean="0">
                <a:solidFill>
                  <a:schemeClr val="bg1"/>
                </a:solidFill>
                <a:latin typeface="Verdana" pitchFamily="34" charset="0"/>
              </a:rPr>
              <a:t>at </a:t>
            </a:r>
            <a:r>
              <a:rPr lang="en-US" sz="1800" b="1" smtClean="0">
                <a:solidFill>
                  <a:schemeClr val="bg1"/>
                </a:solidFill>
                <a:latin typeface="Verdana" pitchFamily="34" charset="0"/>
              </a:rPr>
              <a:t>the arm’s length price (ALP).</a:t>
            </a:r>
            <a:endParaRPr lang="en-US" sz="1800" smtClean="0">
              <a:solidFill>
                <a:schemeClr val="bg1"/>
              </a:solidFill>
              <a:latin typeface="Verdana" pitchFamily="34" charset="0"/>
            </a:endParaRPr>
          </a:p>
          <a:p>
            <a:pPr algn="just" eaLnBrk="1" hangingPunct="1">
              <a:lnSpc>
                <a:spcPct val="90000"/>
              </a:lnSpc>
              <a:buFontTx/>
              <a:buNone/>
            </a:pPr>
            <a:endParaRPr lang="en-US" sz="1800" smtClean="0">
              <a:solidFill>
                <a:schemeClr val="bg1"/>
              </a:solidFill>
              <a:latin typeface="Verdana" pitchFamily="34" charset="0"/>
            </a:endParaRPr>
          </a:p>
          <a:p>
            <a:pPr algn="just" eaLnBrk="1" hangingPunct="1">
              <a:lnSpc>
                <a:spcPct val="90000"/>
              </a:lnSpc>
              <a:buFontTx/>
              <a:buNone/>
            </a:pPr>
            <a:r>
              <a:rPr lang="en-US" sz="1800" smtClean="0">
                <a:solidFill>
                  <a:schemeClr val="bg1"/>
                </a:solidFill>
                <a:latin typeface="Verdana" pitchFamily="34" charset="0"/>
              </a:rPr>
              <a:t>The Central Board of Direct Taxes has set up a separate cell for dealing</a:t>
            </a:r>
          </a:p>
          <a:p>
            <a:pPr algn="just" eaLnBrk="1" hangingPunct="1">
              <a:lnSpc>
                <a:spcPct val="90000"/>
              </a:lnSpc>
              <a:buFontTx/>
              <a:buNone/>
            </a:pPr>
            <a:r>
              <a:rPr lang="en-US" sz="1800" smtClean="0">
                <a:solidFill>
                  <a:schemeClr val="bg1"/>
                </a:solidFill>
                <a:latin typeface="Verdana" pitchFamily="34" charset="0"/>
              </a:rPr>
              <a:t>with cases of transfer pricing </a:t>
            </a:r>
            <a:endParaRPr lang="en-US" sz="1800" b="1" smtClean="0">
              <a:solidFill>
                <a:schemeClr val="bg1"/>
              </a:solidFill>
              <a:latin typeface="Verdana" pitchFamily="34" charset="0"/>
            </a:endParaRPr>
          </a:p>
          <a:p>
            <a:pPr eaLnBrk="1" hangingPunct="1">
              <a:lnSpc>
                <a:spcPct val="90000"/>
              </a:lnSpc>
              <a:buFontTx/>
              <a:buNone/>
            </a:pPr>
            <a:endParaRPr lang="en-US" sz="1800" b="1" smtClean="0">
              <a:solidFill>
                <a:schemeClr val="bg1"/>
              </a:solidFill>
              <a:latin typeface="Verdana" pitchFamily="34" charset="0"/>
            </a:endParaRPr>
          </a:p>
          <a:p>
            <a:pPr eaLnBrk="1" hangingPunct="1">
              <a:lnSpc>
                <a:spcPct val="90000"/>
              </a:lnSpc>
              <a:buFontTx/>
              <a:buNone/>
            </a:pPr>
            <a:r>
              <a:rPr lang="en-US" sz="2000" b="1" smtClean="0">
                <a:solidFill>
                  <a:srgbClr val="FFCC00"/>
                </a:solidFill>
                <a:latin typeface="Verdana" pitchFamily="34" charset="0"/>
              </a:rPr>
              <a:t>SOURCE </a:t>
            </a:r>
            <a:br>
              <a:rPr lang="en-US" sz="2000" b="1" smtClean="0">
                <a:solidFill>
                  <a:srgbClr val="FFCC00"/>
                </a:solidFill>
                <a:latin typeface="Verdana" pitchFamily="34" charset="0"/>
              </a:rPr>
            </a:br>
            <a:endParaRPr lang="en-US" sz="1800" smtClean="0">
              <a:solidFill>
                <a:srgbClr val="FFCC00"/>
              </a:solidFill>
              <a:latin typeface="Verdana" pitchFamily="34" charset="0"/>
            </a:endParaRPr>
          </a:p>
          <a:p>
            <a:pPr eaLnBrk="1" hangingPunct="1">
              <a:lnSpc>
                <a:spcPct val="90000"/>
              </a:lnSpc>
              <a:buClr>
                <a:srgbClr val="FFCC00"/>
              </a:buClr>
              <a:buFont typeface="Wingdings" pitchFamily="2" charset="2"/>
              <a:buChar char="q"/>
            </a:pPr>
            <a:r>
              <a:rPr lang="en-US" sz="1800" smtClean="0">
                <a:solidFill>
                  <a:schemeClr val="bg1"/>
                </a:solidFill>
                <a:latin typeface="Verdana" pitchFamily="34" charset="0"/>
              </a:rPr>
              <a:t>OECD guidelines</a:t>
            </a:r>
            <a:br>
              <a:rPr lang="en-US" sz="1800" smtClean="0">
                <a:solidFill>
                  <a:schemeClr val="bg1"/>
                </a:solidFill>
                <a:latin typeface="Verdana" pitchFamily="34" charset="0"/>
              </a:rPr>
            </a:br>
            <a:endParaRPr lang="en-US" sz="1800" smtClean="0">
              <a:solidFill>
                <a:schemeClr val="bg1"/>
              </a:solidFill>
              <a:latin typeface="Verdana" pitchFamily="34" charset="0"/>
            </a:endParaRPr>
          </a:p>
          <a:p>
            <a:pPr eaLnBrk="1" hangingPunct="1">
              <a:lnSpc>
                <a:spcPct val="90000"/>
              </a:lnSpc>
              <a:buClr>
                <a:srgbClr val="FFCC00"/>
              </a:buClr>
              <a:buFont typeface="Wingdings" pitchFamily="2" charset="2"/>
              <a:buChar char="q"/>
            </a:pPr>
            <a:r>
              <a:rPr lang="en-US" sz="1800" smtClean="0">
                <a:solidFill>
                  <a:schemeClr val="bg1"/>
                </a:solidFill>
                <a:latin typeface="Verdana" pitchFamily="34" charset="0"/>
              </a:rPr>
              <a:t>US regulations and jurisprudence</a:t>
            </a:r>
            <a:br>
              <a:rPr lang="en-US" sz="1800" smtClean="0">
                <a:solidFill>
                  <a:schemeClr val="bg1"/>
                </a:solidFill>
                <a:latin typeface="Verdana" pitchFamily="34" charset="0"/>
              </a:rPr>
            </a:br>
            <a:endParaRPr lang="en-US" sz="1800" smtClean="0">
              <a:solidFill>
                <a:schemeClr val="bg1"/>
              </a:solidFill>
              <a:latin typeface="Verdana" pitchFamily="34" charset="0"/>
            </a:endParaRPr>
          </a:p>
          <a:p>
            <a:pPr eaLnBrk="1" hangingPunct="1">
              <a:lnSpc>
                <a:spcPct val="90000"/>
              </a:lnSpc>
              <a:buClr>
                <a:srgbClr val="FFCC00"/>
              </a:buClr>
              <a:buFont typeface="Wingdings" pitchFamily="2" charset="2"/>
              <a:buChar char="q"/>
            </a:pPr>
            <a:r>
              <a:rPr lang="en-US" sz="1800" smtClean="0">
                <a:solidFill>
                  <a:schemeClr val="bg1"/>
                </a:solidFill>
                <a:latin typeface="Verdana" pitchFamily="34" charset="0"/>
              </a:rPr>
              <a:t>Indian jurisprudence</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152400"/>
            <a:ext cx="8229600" cy="762000"/>
          </a:xfrm>
        </p:spPr>
        <p:txBody>
          <a:bodyPr/>
          <a:lstStyle/>
          <a:p>
            <a:pPr eaLnBrk="1" hangingPunct="1"/>
            <a:r>
              <a:rPr lang="en-US" sz="3200" b="1" smtClean="0">
                <a:solidFill>
                  <a:srgbClr val="FFCC00"/>
                </a:solidFill>
                <a:latin typeface="Verdana" pitchFamily="34" charset="0"/>
              </a:rPr>
              <a:t>ARM’S LENGTH PRINCIPLE</a:t>
            </a:r>
            <a:r>
              <a:rPr lang="en-US" smtClean="0"/>
              <a:t> </a:t>
            </a:r>
          </a:p>
        </p:txBody>
      </p:sp>
      <p:sp>
        <p:nvSpPr>
          <p:cNvPr id="47107" name="Rectangle 3"/>
          <p:cNvSpPr>
            <a:spLocks noGrp="1" noChangeArrowheads="1"/>
          </p:cNvSpPr>
          <p:nvPr>
            <p:ph type="body" idx="1"/>
          </p:nvPr>
        </p:nvSpPr>
        <p:spPr>
          <a:xfrm>
            <a:off x="457200" y="1066800"/>
            <a:ext cx="8229600" cy="5334000"/>
          </a:xfrm>
        </p:spPr>
        <p:txBody>
          <a:bodyPr/>
          <a:lstStyle/>
          <a:p>
            <a:pPr eaLnBrk="1" hangingPunct="1">
              <a:buFontTx/>
              <a:buNone/>
            </a:pPr>
            <a:endParaRPr lang="en-US" sz="2400" b="1" smtClean="0">
              <a:solidFill>
                <a:schemeClr val="bg1"/>
              </a:solidFill>
              <a:latin typeface="Verdana" pitchFamily="34" charset="0"/>
            </a:endParaRPr>
          </a:p>
          <a:p>
            <a:pPr eaLnBrk="1" hangingPunct="1">
              <a:buFontTx/>
              <a:buNone/>
            </a:pPr>
            <a:endParaRPr lang="en-US" sz="2000" b="1" smtClean="0">
              <a:solidFill>
                <a:schemeClr val="bg1"/>
              </a:solidFill>
              <a:latin typeface="Verdana" pitchFamily="34" charset="0"/>
            </a:endParaRPr>
          </a:p>
          <a:p>
            <a:pPr algn="just" eaLnBrk="1" hangingPunct="1">
              <a:buFontTx/>
              <a:buNone/>
            </a:pPr>
            <a:r>
              <a:rPr lang="en-US" sz="2000" b="1" smtClean="0">
                <a:solidFill>
                  <a:schemeClr val="bg1"/>
                </a:solidFill>
                <a:latin typeface="Verdana" pitchFamily="34" charset="0"/>
              </a:rPr>
              <a:t>“</a:t>
            </a:r>
            <a:r>
              <a:rPr lang="en-US" sz="2000" smtClean="0">
                <a:solidFill>
                  <a:schemeClr val="bg1"/>
                </a:solidFill>
                <a:latin typeface="Verdana" pitchFamily="34" charset="0"/>
              </a:rPr>
              <a:t>Where an enterprise enters into transactions with associated</a:t>
            </a:r>
          </a:p>
          <a:p>
            <a:pPr algn="just" eaLnBrk="1" hangingPunct="1">
              <a:buFontTx/>
              <a:buNone/>
            </a:pPr>
            <a:r>
              <a:rPr lang="en-US" sz="2000" smtClean="0">
                <a:solidFill>
                  <a:schemeClr val="bg1"/>
                </a:solidFill>
                <a:latin typeface="Verdana" pitchFamily="34" charset="0"/>
              </a:rPr>
              <a:t> enterprises, in order to determine fair profit of that</a:t>
            </a:r>
          </a:p>
          <a:p>
            <a:pPr algn="just" eaLnBrk="1" hangingPunct="1">
              <a:buFontTx/>
              <a:buNone/>
            </a:pPr>
            <a:r>
              <a:rPr lang="en-US" sz="2000" smtClean="0">
                <a:solidFill>
                  <a:schemeClr val="bg1"/>
                </a:solidFill>
                <a:latin typeface="Verdana" pitchFamily="34" charset="0"/>
              </a:rPr>
              <a:t> enterprise, the price of the transactions should be compared</a:t>
            </a:r>
          </a:p>
          <a:p>
            <a:pPr algn="just" eaLnBrk="1" hangingPunct="1">
              <a:buFontTx/>
              <a:buNone/>
            </a:pPr>
            <a:r>
              <a:rPr lang="en-US" sz="2000" smtClean="0">
                <a:solidFill>
                  <a:schemeClr val="bg1"/>
                </a:solidFill>
                <a:latin typeface="Verdana" pitchFamily="34" charset="0"/>
              </a:rPr>
              <a:t> with those entered into by two independent enterprise under</a:t>
            </a:r>
          </a:p>
          <a:p>
            <a:pPr algn="just" eaLnBrk="1" hangingPunct="1">
              <a:buFontTx/>
              <a:buNone/>
            </a:pPr>
            <a:r>
              <a:rPr lang="en-US" sz="2000" smtClean="0">
                <a:solidFill>
                  <a:schemeClr val="bg1"/>
                </a:solidFill>
                <a:latin typeface="Verdana" pitchFamily="34" charset="0"/>
              </a:rPr>
              <a:t> uncontrolled conditions and under similar circumstances.”</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457200" y="228600"/>
            <a:ext cx="8229600" cy="838200"/>
          </a:xfrm>
        </p:spPr>
        <p:txBody>
          <a:bodyPr/>
          <a:lstStyle/>
          <a:p>
            <a:pPr eaLnBrk="1" hangingPunct="1"/>
            <a:r>
              <a:rPr lang="en-US" sz="3200" b="1" smtClean="0">
                <a:solidFill>
                  <a:srgbClr val="FFCC00"/>
                </a:solidFill>
                <a:latin typeface="Verdana" pitchFamily="34" charset="0"/>
              </a:rPr>
              <a:t>APPLICABILITY</a:t>
            </a:r>
          </a:p>
        </p:txBody>
      </p:sp>
      <p:sp>
        <p:nvSpPr>
          <p:cNvPr id="48131" name="Rectangle 3"/>
          <p:cNvSpPr>
            <a:spLocks noGrp="1" noChangeArrowheads="1"/>
          </p:cNvSpPr>
          <p:nvPr>
            <p:ph type="body" idx="1"/>
          </p:nvPr>
        </p:nvSpPr>
        <p:spPr>
          <a:xfrm>
            <a:off x="457200" y="1219200"/>
            <a:ext cx="8229600" cy="5334000"/>
          </a:xfrm>
        </p:spPr>
        <p:txBody>
          <a:bodyPr/>
          <a:lstStyle/>
          <a:p>
            <a:pPr eaLnBrk="1" hangingPunct="1">
              <a:buClr>
                <a:srgbClr val="FFCC00"/>
              </a:buClr>
              <a:buFont typeface="Wingdings" pitchFamily="2" charset="2"/>
              <a:buChar char="q"/>
            </a:pPr>
            <a:endParaRPr lang="en-US" sz="2000" b="1" smtClean="0">
              <a:solidFill>
                <a:schemeClr val="bg1"/>
              </a:solidFill>
              <a:latin typeface="Verdana" pitchFamily="34" charset="0"/>
            </a:endParaRPr>
          </a:p>
          <a:p>
            <a:pPr eaLnBrk="1" hangingPunct="1">
              <a:buClr>
                <a:srgbClr val="FFCC00"/>
              </a:buClr>
              <a:buFont typeface="Wingdings" pitchFamily="2" charset="2"/>
              <a:buChar char="q"/>
            </a:pPr>
            <a:endParaRPr lang="en-US" sz="2000" b="1" smtClean="0">
              <a:solidFill>
                <a:schemeClr val="bg1"/>
              </a:solidFill>
              <a:latin typeface="Verdana" pitchFamily="34" charset="0"/>
            </a:endParaRPr>
          </a:p>
          <a:p>
            <a:pPr eaLnBrk="1" hangingPunct="1">
              <a:buClr>
                <a:srgbClr val="FFCC00"/>
              </a:buClr>
              <a:buFont typeface="Wingdings" pitchFamily="2" charset="2"/>
              <a:buChar char="q"/>
            </a:pPr>
            <a:r>
              <a:rPr lang="en-US" sz="2000" b="1" smtClean="0">
                <a:solidFill>
                  <a:schemeClr val="bg1"/>
                </a:solidFill>
                <a:latin typeface="Verdana" pitchFamily="34" charset="0"/>
              </a:rPr>
              <a:t>INTERNATIONAL TRANSACTIONS </a:t>
            </a:r>
            <a:br>
              <a:rPr lang="en-US" sz="2000" b="1" smtClean="0">
                <a:solidFill>
                  <a:schemeClr val="bg1"/>
                </a:solidFill>
                <a:latin typeface="Verdana" pitchFamily="34" charset="0"/>
              </a:rPr>
            </a:br>
            <a:endParaRPr lang="en-US" sz="2000" b="1" smtClean="0">
              <a:solidFill>
                <a:schemeClr val="bg1"/>
              </a:solidFill>
              <a:latin typeface="Verdana" pitchFamily="34" charset="0"/>
            </a:endParaRPr>
          </a:p>
          <a:p>
            <a:pPr eaLnBrk="1" hangingPunct="1">
              <a:buClr>
                <a:srgbClr val="FFCC00"/>
              </a:buClr>
              <a:buFont typeface="Wingdings" pitchFamily="2" charset="2"/>
              <a:buChar char="q"/>
            </a:pPr>
            <a:r>
              <a:rPr lang="en-US" sz="2000" b="1" smtClean="0">
                <a:solidFill>
                  <a:schemeClr val="bg1"/>
                </a:solidFill>
                <a:latin typeface="Verdana" pitchFamily="34" charset="0"/>
              </a:rPr>
              <a:t>ASSOCIATED ENTERPRISES</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body" idx="1"/>
          </p:nvPr>
        </p:nvSpPr>
        <p:spPr>
          <a:xfrm>
            <a:off x="457200" y="1219200"/>
            <a:ext cx="8229600" cy="5334000"/>
          </a:xfrm>
        </p:spPr>
        <p:txBody>
          <a:bodyPr/>
          <a:lstStyle/>
          <a:p>
            <a:pPr eaLnBrk="1" hangingPunct="1">
              <a:buFontTx/>
              <a:buNone/>
            </a:pPr>
            <a:endParaRPr lang="en-US" sz="2000" b="1" smtClean="0">
              <a:solidFill>
                <a:srgbClr val="FFCC00"/>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Purchase</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Sale</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Lease of tangible or intangible property</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Provision of services</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Lending or borrowing money or</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Any other transaction having a bearing on the profits, income, losses or Assets of such enterprise.</a:t>
            </a:r>
          </a:p>
        </p:txBody>
      </p:sp>
      <p:sp>
        <p:nvSpPr>
          <p:cNvPr id="49155" name="Rectangle 4"/>
          <p:cNvSpPr>
            <a:spLocks noGrp="1" noChangeArrowheads="1"/>
          </p:cNvSpPr>
          <p:nvPr>
            <p:ph type="title"/>
          </p:nvPr>
        </p:nvSpPr>
        <p:spPr>
          <a:xfrm>
            <a:off x="457200" y="228600"/>
            <a:ext cx="8229600" cy="838200"/>
          </a:xfrm>
          <a:noFill/>
        </p:spPr>
        <p:txBody>
          <a:bodyPr/>
          <a:lstStyle/>
          <a:p>
            <a:pPr eaLnBrk="1" hangingPunct="1"/>
            <a:r>
              <a:rPr lang="en-US" sz="3200" b="1" smtClean="0">
                <a:solidFill>
                  <a:srgbClr val="FFCC00"/>
                </a:solidFill>
                <a:latin typeface="Verdana" pitchFamily="34" charset="0"/>
              </a:rPr>
              <a:t>INTERNATIONAL TRANSACTIONS</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457200" y="0"/>
            <a:ext cx="8229600" cy="914400"/>
          </a:xfrm>
        </p:spPr>
        <p:txBody>
          <a:bodyPr/>
          <a:lstStyle/>
          <a:p>
            <a:pPr eaLnBrk="1" hangingPunct="1"/>
            <a:r>
              <a:rPr lang="en-US" sz="3200" b="1" smtClean="0">
                <a:solidFill>
                  <a:srgbClr val="FFCC00"/>
                </a:solidFill>
                <a:latin typeface="Verdana" pitchFamily="34" charset="0"/>
              </a:rPr>
              <a:t>ASSOCIATED ENTERPRISES</a:t>
            </a:r>
          </a:p>
        </p:txBody>
      </p:sp>
      <p:sp>
        <p:nvSpPr>
          <p:cNvPr id="50179" name="Rectangle 3"/>
          <p:cNvSpPr>
            <a:spLocks noGrp="1" noChangeArrowheads="1"/>
          </p:cNvSpPr>
          <p:nvPr>
            <p:ph type="body" idx="1"/>
          </p:nvPr>
        </p:nvSpPr>
        <p:spPr>
          <a:xfrm>
            <a:off x="457200" y="990600"/>
            <a:ext cx="8229600" cy="5562600"/>
          </a:xfrm>
        </p:spPr>
        <p:txBody>
          <a:bodyPr/>
          <a:lstStyle/>
          <a:p>
            <a:pPr eaLnBrk="1" hangingPunct="1">
              <a:lnSpc>
                <a:spcPct val="80000"/>
              </a:lnSpc>
              <a:buFontTx/>
              <a:buNone/>
            </a:pPr>
            <a:r>
              <a:rPr lang="en-US" sz="2000" b="1" smtClean="0">
                <a:solidFill>
                  <a:srgbClr val="FFCC00"/>
                </a:solidFill>
                <a:latin typeface="Verdana" pitchFamily="34" charset="0"/>
              </a:rPr>
              <a:t>PRIMARY ASSOCIATION</a:t>
            </a:r>
            <a:br>
              <a:rPr lang="en-US" sz="2000" b="1" smtClean="0">
                <a:solidFill>
                  <a:srgbClr val="FFCC00"/>
                </a:solidFill>
                <a:latin typeface="Verdana" pitchFamily="34" charset="0"/>
              </a:rPr>
            </a:br>
            <a:endParaRPr lang="en-US" sz="2000" smtClean="0">
              <a:solidFill>
                <a:srgbClr val="FFCC00"/>
              </a:solidFill>
              <a:latin typeface="Verdana" pitchFamily="34" charset="0"/>
            </a:endParaRPr>
          </a:p>
          <a:p>
            <a:pPr eaLnBrk="1" hangingPunct="1">
              <a:lnSpc>
                <a:spcPct val="80000"/>
              </a:lnSpc>
              <a:buFontTx/>
              <a:buNone/>
            </a:pPr>
            <a:r>
              <a:rPr lang="en-US" sz="1800" smtClean="0">
                <a:solidFill>
                  <a:schemeClr val="bg1"/>
                </a:solidFill>
                <a:latin typeface="Verdana" pitchFamily="34" charset="0"/>
              </a:rPr>
              <a:t>Management/Control/Capital</a:t>
            </a:r>
            <a:br>
              <a:rPr lang="en-US" sz="1800"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lnSpc>
                <a:spcPct val="80000"/>
              </a:lnSpc>
              <a:buFontTx/>
              <a:buNone/>
            </a:pPr>
            <a:r>
              <a:rPr lang="en-US" sz="2000" b="1" smtClean="0">
                <a:solidFill>
                  <a:srgbClr val="FFCC00"/>
                </a:solidFill>
                <a:latin typeface="Verdana" pitchFamily="34" charset="0"/>
              </a:rPr>
              <a:t>SECONDARY ASSOCIATION</a:t>
            </a:r>
            <a:r>
              <a:rPr lang="en-US" sz="1800" b="1" smtClean="0">
                <a:solidFill>
                  <a:schemeClr val="bg1"/>
                </a:solidFill>
                <a:latin typeface="Verdana" pitchFamily="34" charset="0"/>
              </a:rPr>
              <a:t> </a:t>
            </a:r>
            <a:br>
              <a:rPr lang="en-US" sz="1800" b="1" smtClean="0">
                <a:solidFill>
                  <a:schemeClr val="bg1"/>
                </a:solidFill>
                <a:latin typeface="Verdana" pitchFamily="34" charset="0"/>
              </a:rPr>
            </a:br>
            <a:endParaRPr lang="en-US" sz="1800" smtClean="0">
              <a:solidFill>
                <a:schemeClr val="bg1"/>
              </a:solidFill>
              <a:latin typeface="Verdana" pitchFamily="34" charset="0"/>
            </a:endParaRPr>
          </a:p>
          <a:p>
            <a:pPr eaLnBrk="1" hangingPunct="1">
              <a:lnSpc>
                <a:spcPct val="80000"/>
              </a:lnSpc>
              <a:buClr>
                <a:srgbClr val="FFCC00"/>
              </a:buClr>
              <a:buFont typeface="Wingdings" pitchFamily="2" charset="2"/>
              <a:buChar char="q"/>
            </a:pPr>
            <a:r>
              <a:rPr lang="en-US" sz="1600" b="1" smtClean="0">
                <a:solidFill>
                  <a:schemeClr val="bg1"/>
                </a:solidFill>
                <a:latin typeface="Verdana" pitchFamily="34" charset="0"/>
              </a:rPr>
              <a:t>Direct or indirect voting power of at </a:t>
            </a:r>
            <a:r>
              <a:rPr lang="en-US" sz="1600" b="1" smtClean="0">
                <a:solidFill>
                  <a:srgbClr val="FFCC00"/>
                </a:solidFill>
                <a:latin typeface="Verdana" pitchFamily="34" charset="0"/>
              </a:rPr>
              <a:t>least 26%</a:t>
            </a:r>
            <a:r>
              <a:rPr lang="en-US" sz="1600" b="1" smtClean="0">
                <a:solidFill>
                  <a:schemeClr val="bg1"/>
                </a:solidFill>
                <a:latin typeface="Verdana" pitchFamily="34" charset="0"/>
              </a:rPr>
              <a:t/>
            </a:r>
            <a:br>
              <a:rPr lang="en-US" sz="1600" b="1" smtClean="0">
                <a:solidFill>
                  <a:schemeClr val="bg1"/>
                </a:solidFill>
                <a:latin typeface="Verdana" pitchFamily="34" charset="0"/>
              </a:rPr>
            </a:br>
            <a:endParaRPr lang="en-US" sz="1600" b="1" smtClean="0">
              <a:solidFill>
                <a:schemeClr val="bg1"/>
              </a:solidFill>
              <a:latin typeface="Verdana" pitchFamily="34" charset="0"/>
            </a:endParaRPr>
          </a:p>
          <a:p>
            <a:pPr eaLnBrk="1" hangingPunct="1">
              <a:lnSpc>
                <a:spcPct val="80000"/>
              </a:lnSpc>
              <a:buClr>
                <a:srgbClr val="FFCC00"/>
              </a:buClr>
              <a:buFont typeface="Wingdings" pitchFamily="2" charset="2"/>
              <a:buChar char="q"/>
            </a:pPr>
            <a:r>
              <a:rPr lang="en-US" sz="1600" b="1" smtClean="0">
                <a:solidFill>
                  <a:schemeClr val="bg1"/>
                </a:solidFill>
                <a:latin typeface="Verdana" pitchFamily="34" charset="0"/>
              </a:rPr>
              <a:t>Common parent holds voting power of at </a:t>
            </a:r>
            <a:r>
              <a:rPr lang="en-US" sz="1600" b="1" smtClean="0">
                <a:solidFill>
                  <a:srgbClr val="FFCC00"/>
                </a:solidFill>
                <a:latin typeface="Verdana" pitchFamily="34" charset="0"/>
              </a:rPr>
              <a:t>least 26%</a:t>
            </a:r>
            <a:r>
              <a:rPr lang="en-US" sz="1600" b="1" smtClean="0">
                <a:solidFill>
                  <a:schemeClr val="bg1"/>
                </a:solidFill>
                <a:latin typeface="Verdana" pitchFamily="34" charset="0"/>
              </a:rPr>
              <a:t> in both</a:t>
            </a:r>
            <a:br>
              <a:rPr lang="en-US" sz="1600" b="1" smtClean="0">
                <a:solidFill>
                  <a:schemeClr val="bg1"/>
                </a:solidFill>
                <a:latin typeface="Verdana" pitchFamily="34" charset="0"/>
              </a:rPr>
            </a:br>
            <a:endParaRPr lang="en-US" sz="1600" b="1" smtClean="0">
              <a:solidFill>
                <a:schemeClr val="bg1"/>
              </a:solidFill>
              <a:latin typeface="Verdana" pitchFamily="34" charset="0"/>
            </a:endParaRPr>
          </a:p>
          <a:p>
            <a:pPr eaLnBrk="1" hangingPunct="1">
              <a:lnSpc>
                <a:spcPct val="80000"/>
              </a:lnSpc>
              <a:buClr>
                <a:srgbClr val="FFCC00"/>
              </a:buClr>
              <a:buFont typeface="Wingdings" pitchFamily="2" charset="2"/>
              <a:buChar char="q"/>
            </a:pPr>
            <a:r>
              <a:rPr lang="en-US" sz="1600" b="1" smtClean="0">
                <a:solidFill>
                  <a:srgbClr val="FFCC00"/>
                </a:solidFill>
                <a:latin typeface="Verdana" pitchFamily="34" charset="0"/>
              </a:rPr>
              <a:t>Loan of 51%</a:t>
            </a:r>
            <a:r>
              <a:rPr lang="en-US" sz="1600" b="1" smtClean="0">
                <a:solidFill>
                  <a:schemeClr val="bg1"/>
                </a:solidFill>
                <a:latin typeface="Verdana" pitchFamily="34" charset="0"/>
              </a:rPr>
              <a:t> or more of value of assets</a:t>
            </a:r>
            <a:br>
              <a:rPr lang="en-US" sz="1600" b="1" smtClean="0">
                <a:solidFill>
                  <a:schemeClr val="bg1"/>
                </a:solidFill>
                <a:latin typeface="Verdana" pitchFamily="34" charset="0"/>
              </a:rPr>
            </a:br>
            <a:endParaRPr lang="en-US" sz="1600" b="1" smtClean="0">
              <a:solidFill>
                <a:schemeClr val="bg1"/>
              </a:solidFill>
              <a:latin typeface="Verdana" pitchFamily="34" charset="0"/>
            </a:endParaRPr>
          </a:p>
          <a:p>
            <a:pPr eaLnBrk="1" hangingPunct="1">
              <a:lnSpc>
                <a:spcPct val="80000"/>
              </a:lnSpc>
              <a:buClr>
                <a:srgbClr val="FFCC00"/>
              </a:buClr>
              <a:buFont typeface="Wingdings" pitchFamily="2" charset="2"/>
              <a:buChar char="q"/>
            </a:pPr>
            <a:r>
              <a:rPr lang="en-US" sz="1600" b="1" smtClean="0">
                <a:solidFill>
                  <a:srgbClr val="FFCC00"/>
                </a:solidFill>
                <a:latin typeface="Verdana" pitchFamily="34" charset="0"/>
              </a:rPr>
              <a:t>Guarantee of 10%</a:t>
            </a:r>
            <a:r>
              <a:rPr lang="en-US" sz="1600" b="1" smtClean="0">
                <a:solidFill>
                  <a:schemeClr val="bg1"/>
                </a:solidFill>
                <a:latin typeface="Verdana" pitchFamily="34" charset="0"/>
              </a:rPr>
              <a:t> or more of total borrowings</a:t>
            </a:r>
            <a:br>
              <a:rPr lang="en-US" sz="1600" b="1" smtClean="0">
                <a:solidFill>
                  <a:schemeClr val="bg1"/>
                </a:solidFill>
                <a:latin typeface="Verdana" pitchFamily="34" charset="0"/>
              </a:rPr>
            </a:br>
            <a:endParaRPr lang="en-US" sz="1600" b="1" smtClean="0">
              <a:solidFill>
                <a:schemeClr val="bg1"/>
              </a:solidFill>
              <a:latin typeface="Verdana" pitchFamily="34" charset="0"/>
            </a:endParaRPr>
          </a:p>
          <a:p>
            <a:pPr eaLnBrk="1" hangingPunct="1">
              <a:lnSpc>
                <a:spcPct val="80000"/>
              </a:lnSpc>
              <a:buClr>
                <a:srgbClr val="FFCC00"/>
              </a:buClr>
              <a:buFont typeface="Wingdings" pitchFamily="2" charset="2"/>
              <a:buChar char="q"/>
            </a:pPr>
            <a:r>
              <a:rPr lang="en-US" sz="1600" b="1" smtClean="0">
                <a:solidFill>
                  <a:schemeClr val="bg1"/>
                </a:solidFill>
                <a:latin typeface="Verdana" pitchFamily="34" charset="0"/>
              </a:rPr>
              <a:t>One appoints more than half of directions on board or one executive director of other</a:t>
            </a:r>
            <a:br>
              <a:rPr lang="en-US" sz="1600" b="1" smtClean="0">
                <a:solidFill>
                  <a:schemeClr val="bg1"/>
                </a:solidFill>
                <a:latin typeface="Verdana" pitchFamily="34" charset="0"/>
              </a:rPr>
            </a:br>
            <a:endParaRPr lang="en-US" sz="1600" b="1" smtClean="0">
              <a:solidFill>
                <a:schemeClr val="bg1"/>
              </a:solidFill>
              <a:latin typeface="Verdana" pitchFamily="34" charset="0"/>
            </a:endParaRPr>
          </a:p>
          <a:p>
            <a:pPr eaLnBrk="1" hangingPunct="1">
              <a:lnSpc>
                <a:spcPct val="80000"/>
              </a:lnSpc>
              <a:buClr>
                <a:srgbClr val="FFCC00"/>
              </a:buClr>
              <a:buFont typeface="Wingdings" pitchFamily="2" charset="2"/>
              <a:buChar char="q"/>
            </a:pPr>
            <a:r>
              <a:rPr lang="en-US" sz="1600" b="1" smtClean="0">
                <a:solidFill>
                  <a:schemeClr val="bg1"/>
                </a:solidFill>
                <a:latin typeface="Verdana" pitchFamily="34" charset="0"/>
              </a:rPr>
              <a:t>Common parent appoints more than half of directors on board or executive director in both</a:t>
            </a:r>
            <a:br>
              <a:rPr lang="en-US" sz="1600" b="1" smtClean="0">
                <a:solidFill>
                  <a:schemeClr val="bg1"/>
                </a:solidFill>
                <a:latin typeface="Verdana" pitchFamily="34" charset="0"/>
              </a:rPr>
            </a:br>
            <a:endParaRPr lang="en-US" sz="1600" b="1" smtClean="0">
              <a:solidFill>
                <a:schemeClr val="bg1"/>
              </a:solidFill>
              <a:latin typeface="Verdana" pitchFamily="34" charset="0"/>
            </a:endParaRPr>
          </a:p>
          <a:p>
            <a:pPr eaLnBrk="1" hangingPunct="1">
              <a:lnSpc>
                <a:spcPct val="80000"/>
              </a:lnSpc>
              <a:buClr>
                <a:srgbClr val="FFCC00"/>
              </a:buClr>
              <a:buFont typeface="Wingdings" pitchFamily="2" charset="2"/>
              <a:buChar char="q"/>
            </a:pPr>
            <a:r>
              <a:rPr lang="en-US" sz="1600" b="1" smtClean="0">
                <a:solidFill>
                  <a:schemeClr val="bg1"/>
                </a:solidFill>
                <a:latin typeface="Verdana" pitchFamily="34" charset="0"/>
              </a:rPr>
              <a:t>Whole dependence on use of IPR’s of the other </a:t>
            </a:r>
            <a:br>
              <a:rPr lang="en-US" sz="1600" b="1" smtClean="0">
                <a:solidFill>
                  <a:schemeClr val="bg1"/>
                </a:solidFill>
                <a:latin typeface="Verdana" pitchFamily="34" charset="0"/>
              </a:rPr>
            </a:br>
            <a:endParaRPr lang="en-US" sz="1600" b="1" smtClean="0">
              <a:solidFill>
                <a:schemeClr val="bg1"/>
              </a:solidFill>
              <a:latin typeface="Verdana" pitchFamily="34" charset="0"/>
            </a:endParaRPr>
          </a:p>
          <a:p>
            <a:pPr eaLnBrk="1" hangingPunct="1">
              <a:lnSpc>
                <a:spcPct val="80000"/>
              </a:lnSpc>
              <a:buClr>
                <a:srgbClr val="FFCC00"/>
              </a:buClr>
              <a:buFont typeface="Wingdings" pitchFamily="2" charset="2"/>
              <a:buChar char="q"/>
            </a:pPr>
            <a:r>
              <a:rPr lang="en-US" sz="1600" b="1" smtClean="0">
                <a:solidFill>
                  <a:schemeClr val="bg1"/>
                </a:solidFill>
                <a:latin typeface="Verdana" pitchFamily="34" charset="0"/>
              </a:rPr>
              <a:t>Buying of bulk raw materials, Sales to one party etc.</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685800" y="0"/>
            <a:ext cx="7772400" cy="685800"/>
          </a:xfrm>
          <a:prstGeom prst="rect">
            <a:avLst/>
          </a:prstGeom>
          <a:noFill/>
          <a:ln w="9525">
            <a:noFill/>
            <a:miter lim="800000"/>
            <a:headEnd/>
            <a:tailEnd/>
          </a:ln>
        </p:spPr>
        <p:txBody>
          <a:bodyPr anchor="ctr"/>
          <a:lstStyle/>
          <a:p>
            <a:pPr algn="ctr"/>
            <a:r>
              <a:rPr lang="en-US" sz="3200" b="1">
                <a:solidFill>
                  <a:srgbClr val="FFCC00"/>
                </a:solidFill>
                <a:latin typeface="Verdana" pitchFamily="34" charset="0"/>
              </a:rPr>
              <a:t>TEAM</a:t>
            </a:r>
          </a:p>
        </p:txBody>
      </p:sp>
      <p:graphicFrame>
        <p:nvGraphicFramePr>
          <p:cNvPr id="44294" name="Group 262"/>
          <p:cNvGraphicFramePr>
            <a:graphicFrameLocks noGrp="1"/>
          </p:cNvGraphicFramePr>
          <p:nvPr>
            <p:ph/>
          </p:nvPr>
        </p:nvGraphicFramePr>
        <p:xfrm>
          <a:off x="304800" y="762000"/>
          <a:ext cx="8458200" cy="5410202"/>
        </p:xfrm>
        <a:graphic>
          <a:graphicData uri="http://schemas.openxmlformats.org/drawingml/2006/table">
            <a:tbl>
              <a:tblPr/>
              <a:tblGrid>
                <a:gridCol w="712788"/>
                <a:gridCol w="2036762"/>
                <a:gridCol w="2549525"/>
                <a:gridCol w="3159125"/>
              </a:tblGrid>
              <a:tr h="2778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Verdana" pitchFamily="34" charset="0"/>
                          <a:ea typeface="Times New Roman" pitchFamily="18" charset="0"/>
                          <a:cs typeface="Arial" pitchFamily="34" charset="0"/>
                        </a:rPr>
                        <a:t>S.NO</a:t>
                      </a:r>
                    </a:p>
                  </a:txBody>
                  <a:tcPr marT="18288" marB="18288"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Verdana" pitchFamily="34" charset="0"/>
                          <a:ea typeface="Times New Roman" pitchFamily="18" charset="0"/>
                          <a:cs typeface="Arial" pitchFamily="34" charset="0"/>
                        </a:rPr>
                        <a:t>NAME</a:t>
                      </a:r>
                    </a:p>
                  </a:txBody>
                  <a:tcPr marT="18288" marB="18288"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Verdana" pitchFamily="34" charset="0"/>
                          <a:ea typeface="Times New Roman" pitchFamily="18" charset="0"/>
                          <a:cs typeface="Arial" pitchFamily="34" charset="0"/>
                        </a:rPr>
                        <a:t>QUALIFICATION</a:t>
                      </a:r>
                    </a:p>
                  </a:txBody>
                  <a:tcPr marT="18288" marB="18288"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Verdana" pitchFamily="34" charset="0"/>
                          <a:ea typeface="Times New Roman" pitchFamily="18" charset="0"/>
                          <a:cs typeface="Arial" pitchFamily="34" charset="0"/>
                        </a:rPr>
                        <a:t>EXPERIENCE</a:t>
                      </a:r>
                    </a:p>
                  </a:txBody>
                  <a:tcPr marT="18288" marB="18288"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solidFill>
                      <a:schemeClr val="bg1"/>
                    </a:solidFill>
                  </a:tcPr>
                </a:tc>
              </a:tr>
              <a:tr h="4572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bg1"/>
                          </a:solidFill>
                          <a:effectLst/>
                          <a:latin typeface="Verdana" pitchFamily="34" charset="0"/>
                          <a:ea typeface="Times New Roman" pitchFamily="18" charset="0"/>
                          <a:cs typeface="Arial" pitchFamily="34" charset="0"/>
                        </a:rPr>
                        <a:t>1</a:t>
                      </a:r>
                    </a:p>
                  </a:txBody>
                  <a:tcPr marT="18288" marB="18288"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CC00"/>
                          </a:solidFill>
                          <a:effectLst/>
                          <a:latin typeface="Verdana" pitchFamily="34" charset="0"/>
                          <a:ea typeface="Times New Roman" pitchFamily="18" charset="0"/>
                          <a:cs typeface="Arial" pitchFamily="34" charset="0"/>
                        </a:rPr>
                        <a:t>Mr. Raman Aggarwal</a:t>
                      </a:r>
                    </a:p>
                  </a:txBody>
                  <a:tcPr marT="18288" marB="18288"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CC00"/>
                          </a:solidFill>
                          <a:effectLst/>
                          <a:latin typeface="Verdana" pitchFamily="34" charset="0"/>
                          <a:ea typeface="Times New Roman" pitchFamily="18" charset="0"/>
                          <a:cs typeface="Arial" pitchFamily="34" charset="0"/>
                        </a:rPr>
                        <a:t>Fellow Chartered Accountant</a:t>
                      </a:r>
                    </a:p>
                  </a:txBody>
                  <a:tcPr marT="18288" marB="18288"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CC00"/>
                          </a:solidFill>
                          <a:effectLst/>
                          <a:latin typeface="Verdana" pitchFamily="34" charset="0"/>
                          <a:ea typeface="Times New Roman" pitchFamily="18" charset="0"/>
                          <a:cs typeface="Arial" pitchFamily="34" charset="0"/>
                        </a:rPr>
                        <a:t>25</a:t>
                      </a:r>
                      <a:r>
                        <a:rPr kumimoji="0" lang="en-US" sz="1200" b="1" i="0" u="none" strike="noStrike" cap="none" normalizeH="0" baseline="0" smtClean="0">
                          <a:ln>
                            <a:noFill/>
                          </a:ln>
                          <a:solidFill>
                            <a:schemeClr val="bg1"/>
                          </a:solidFill>
                          <a:effectLst/>
                          <a:latin typeface="Verdana" pitchFamily="34" charset="0"/>
                          <a:ea typeface="Times New Roman" pitchFamily="18" charset="0"/>
                          <a:cs typeface="Arial" pitchFamily="34" charset="0"/>
                        </a:rPr>
                        <a:t> </a:t>
                      </a:r>
                      <a:r>
                        <a:rPr kumimoji="0" lang="en-US" sz="1200" b="1" i="0" u="none" strike="noStrike" cap="none" normalizeH="0" baseline="0" smtClean="0">
                          <a:ln>
                            <a:noFill/>
                          </a:ln>
                          <a:solidFill>
                            <a:srgbClr val="FFCC00"/>
                          </a:solidFill>
                          <a:effectLst/>
                          <a:latin typeface="Verdana" pitchFamily="34" charset="0"/>
                          <a:ea typeface="Times New Roman" pitchFamily="18" charset="0"/>
                          <a:cs typeface="Arial" pitchFamily="34" charset="0"/>
                        </a:rPr>
                        <a:t>Years</a:t>
                      </a:r>
                      <a:r>
                        <a:rPr kumimoji="0" lang="en-US" sz="1200" b="1" i="0" u="none" strike="noStrike" cap="none" normalizeH="0" baseline="0" smtClean="0">
                          <a:ln>
                            <a:noFill/>
                          </a:ln>
                          <a:solidFill>
                            <a:schemeClr val="bg1"/>
                          </a:solidFill>
                          <a:effectLst/>
                          <a:latin typeface="Verdana" pitchFamily="34" charset="0"/>
                          <a:ea typeface="Times New Roman" pitchFamily="18" charset="0"/>
                          <a:cs typeface="Arial" pitchFamily="34" charset="0"/>
                        </a:rPr>
                        <a:t> in Accounts, Finance, Tax, Legal, Management etc.</a:t>
                      </a:r>
                    </a:p>
                  </a:txBody>
                  <a:tcPr marT="18288" marB="18288"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4286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bg1"/>
                          </a:solidFill>
                          <a:effectLst/>
                          <a:latin typeface="Verdana" pitchFamily="34" charset="0"/>
                          <a:ea typeface="Times New Roman" pitchFamily="18" charset="0"/>
                          <a:cs typeface="Arial" pitchFamily="34" charset="0"/>
                        </a:rPr>
                        <a:t>2</a:t>
                      </a:r>
                    </a:p>
                  </a:txBody>
                  <a:tcPr marT="18288" marB="18288"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CC00"/>
                          </a:solidFill>
                          <a:effectLst/>
                          <a:latin typeface="Verdana" pitchFamily="34" charset="0"/>
                          <a:ea typeface="Times New Roman" pitchFamily="18" charset="0"/>
                          <a:cs typeface="Arial" pitchFamily="34" charset="0"/>
                        </a:rPr>
                        <a:t>Mrs. Simpy Gupta</a:t>
                      </a:r>
                    </a:p>
                  </a:txBody>
                  <a:tcPr marT="18288" marB="18288"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CC00"/>
                          </a:solidFill>
                          <a:effectLst/>
                          <a:latin typeface="Verdana" pitchFamily="34" charset="0"/>
                          <a:ea typeface="Times New Roman" pitchFamily="18" charset="0"/>
                          <a:cs typeface="Arial" pitchFamily="34" charset="0"/>
                        </a:rPr>
                        <a:t>Bachelor in Law. &amp; Company Secretary</a:t>
                      </a:r>
                    </a:p>
                  </a:txBody>
                  <a:tcPr marT="18288" marB="18288"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CC00"/>
                          </a:solidFill>
                          <a:effectLst/>
                          <a:latin typeface="Verdana" pitchFamily="34" charset="0"/>
                          <a:ea typeface="Times New Roman" pitchFamily="18" charset="0"/>
                          <a:cs typeface="Arial" pitchFamily="34" charset="0"/>
                        </a:rPr>
                        <a:t>15</a:t>
                      </a:r>
                      <a:r>
                        <a:rPr kumimoji="0" lang="en-US" sz="1200" b="1" i="0" u="none" strike="noStrike" cap="none" normalizeH="0" baseline="0" smtClean="0">
                          <a:ln>
                            <a:noFill/>
                          </a:ln>
                          <a:solidFill>
                            <a:schemeClr val="bg1"/>
                          </a:solidFill>
                          <a:effectLst/>
                          <a:latin typeface="Verdana" pitchFamily="34" charset="0"/>
                          <a:ea typeface="Times New Roman" pitchFamily="18" charset="0"/>
                          <a:cs typeface="Arial" pitchFamily="34" charset="0"/>
                        </a:rPr>
                        <a:t> </a:t>
                      </a:r>
                      <a:r>
                        <a:rPr kumimoji="0" lang="en-US" sz="1200" b="1" i="0" u="none" strike="noStrike" cap="none" normalizeH="0" baseline="0" smtClean="0">
                          <a:ln>
                            <a:noFill/>
                          </a:ln>
                          <a:solidFill>
                            <a:srgbClr val="FFCC00"/>
                          </a:solidFill>
                          <a:effectLst/>
                          <a:latin typeface="Verdana" pitchFamily="34" charset="0"/>
                          <a:ea typeface="Times New Roman" pitchFamily="18" charset="0"/>
                          <a:cs typeface="Arial" pitchFamily="34" charset="0"/>
                        </a:rPr>
                        <a:t>Years</a:t>
                      </a:r>
                      <a:r>
                        <a:rPr kumimoji="0" lang="en-US" sz="1200" b="1" i="0" u="none" strike="noStrike" cap="none" normalizeH="0" baseline="0" smtClean="0">
                          <a:ln>
                            <a:noFill/>
                          </a:ln>
                          <a:solidFill>
                            <a:schemeClr val="bg1"/>
                          </a:solidFill>
                          <a:effectLst/>
                          <a:latin typeface="Verdana" pitchFamily="34" charset="0"/>
                          <a:ea typeface="Times New Roman" pitchFamily="18" charset="0"/>
                          <a:cs typeface="Arial" pitchFamily="34" charset="0"/>
                        </a:rPr>
                        <a:t> in Legal &amp; Corporate affairs</a:t>
                      </a:r>
                    </a:p>
                  </a:txBody>
                  <a:tcPr marT="18288" marB="18288"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6064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bg1"/>
                          </a:solidFill>
                          <a:effectLst/>
                          <a:latin typeface="Verdana" pitchFamily="34" charset="0"/>
                          <a:ea typeface="Times New Roman" pitchFamily="18" charset="0"/>
                          <a:cs typeface="Arial" pitchFamily="34" charset="0"/>
                        </a:rPr>
                        <a:t>3</a:t>
                      </a:r>
                    </a:p>
                  </a:txBody>
                  <a:tcPr marT="18288" marB="18288"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CC00"/>
                          </a:solidFill>
                          <a:effectLst/>
                          <a:latin typeface="Verdana" pitchFamily="34" charset="0"/>
                        </a:rPr>
                        <a:t>Mr. Sameer Sawrup</a:t>
                      </a:r>
                    </a:p>
                  </a:txBody>
                  <a:tcPr marT="18288" marB="18288"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CC00"/>
                          </a:solidFill>
                          <a:effectLst/>
                          <a:latin typeface="Verdana" pitchFamily="34" charset="0"/>
                          <a:ea typeface="Times New Roman" pitchFamily="18" charset="0"/>
                          <a:cs typeface="Arial" pitchFamily="34" charset="0"/>
                        </a:rPr>
                        <a:t>Fellow Chartered Accountant</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1" i="0" u="none" strike="noStrike" cap="none" normalizeH="0" baseline="0" smtClean="0">
                        <a:ln>
                          <a:noFill/>
                        </a:ln>
                        <a:solidFill>
                          <a:srgbClr val="FFCC00"/>
                        </a:solidFill>
                        <a:effectLst/>
                        <a:latin typeface="Verdana" pitchFamily="34" charset="0"/>
                        <a:ea typeface="Times New Roman" pitchFamily="18" charset="0"/>
                        <a:cs typeface="Arial" pitchFamily="34" charset="0"/>
                      </a:endParaRPr>
                    </a:p>
                  </a:txBody>
                  <a:tcPr marT="18288" marB="18288"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CC00"/>
                          </a:solidFill>
                          <a:effectLst/>
                          <a:latin typeface="Verdana" pitchFamily="34" charset="0"/>
                          <a:ea typeface="Times New Roman" pitchFamily="18" charset="0"/>
                          <a:cs typeface="Arial" pitchFamily="34" charset="0"/>
                        </a:rPr>
                        <a:t>16</a:t>
                      </a:r>
                      <a:r>
                        <a:rPr kumimoji="0" lang="en-US" sz="1200" b="1" i="0" u="none" strike="noStrike" cap="none" normalizeH="0" baseline="0" smtClean="0">
                          <a:ln>
                            <a:noFill/>
                          </a:ln>
                          <a:solidFill>
                            <a:schemeClr val="bg1"/>
                          </a:solidFill>
                          <a:effectLst/>
                          <a:latin typeface="Verdana" pitchFamily="34" charset="0"/>
                          <a:ea typeface="Times New Roman" pitchFamily="18" charset="0"/>
                          <a:cs typeface="Arial" pitchFamily="34" charset="0"/>
                        </a:rPr>
                        <a:t> </a:t>
                      </a:r>
                      <a:r>
                        <a:rPr kumimoji="0" lang="en-US" sz="1200" b="1" i="0" u="none" strike="noStrike" cap="none" normalizeH="0" baseline="0" smtClean="0">
                          <a:ln>
                            <a:noFill/>
                          </a:ln>
                          <a:solidFill>
                            <a:srgbClr val="FFCC00"/>
                          </a:solidFill>
                          <a:effectLst/>
                          <a:latin typeface="Verdana" pitchFamily="34" charset="0"/>
                          <a:ea typeface="Times New Roman" pitchFamily="18" charset="0"/>
                          <a:cs typeface="Arial" pitchFamily="34" charset="0"/>
                        </a:rPr>
                        <a:t>Years</a:t>
                      </a:r>
                      <a:r>
                        <a:rPr kumimoji="0" lang="en-US" sz="1200" b="1" i="0" u="none" strike="noStrike" cap="none" normalizeH="0" baseline="0" smtClean="0">
                          <a:ln>
                            <a:noFill/>
                          </a:ln>
                          <a:solidFill>
                            <a:schemeClr val="bg1"/>
                          </a:solidFill>
                          <a:effectLst/>
                          <a:latin typeface="Verdana" pitchFamily="34" charset="0"/>
                          <a:ea typeface="Times New Roman" pitchFamily="18" charset="0"/>
                          <a:cs typeface="Arial" pitchFamily="34" charset="0"/>
                        </a:rPr>
                        <a:t> in Accounts, Finance, Tax, Legal, Management etc</a:t>
                      </a:r>
                    </a:p>
                  </a:txBody>
                  <a:tcPr marT="18288" marB="18288"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4286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bg1"/>
                          </a:solidFill>
                          <a:effectLst/>
                          <a:latin typeface="Verdana" pitchFamily="34" charset="0"/>
                          <a:ea typeface="Times New Roman" pitchFamily="18" charset="0"/>
                          <a:cs typeface="Arial" pitchFamily="34" charset="0"/>
                        </a:rPr>
                        <a:t>4</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bg1"/>
                        </a:solidFill>
                        <a:effectLst/>
                        <a:latin typeface="Verdana" pitchFamily="34" charset="0"/>
                        <a:ea typeface="Times New Roman" pitchFamily="18" charset="0"/>
                        <a:cs typeface="Arial" pitchFamily="34" charset="0"/>
                      </a:endParaRPr>
                    </a:p>
                  </a:txBody>
                  <a:tcPr marT="18288" marB="18288"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CC00"/>
                          </a:solidFill>
                          <a:effectLst/>
                          <a:latin typeface="Verdana" pitchFamily="34" charset="0"/>
                        </a:rPr>
                        <a:t>Mr. Unni Krishnan</a:t>
                      </a:r>
                    </a:p>
                  </a:txBody>
                  <a:tcPr marT="18288" marB="18288"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CC00"/>
                          </a:solidFill>
                          <a:effectLst/>
                          <a:latin typeface="Verdana" pitchFamily="34" charset="0"/>
                          <a:ea typeface="Times New Roman" pitchFamily="18" charset="0"/>
                          <a:cs typeface="Arial" pitchFamily="34" charset="0"/>
                        </a:rPr>
                        <a:t>Graduate</a:t>
                      </a:r>
                    </a:p>
                  </a:txBody>
                  <a:tcPr marT="18288" marB="18288"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CC00"/>
                          </a:solidFill>
                          <a:effectLst/>
                          <a:latin typeface="Verdana" pitchFamily="34" charset="0"/>
                          <a:ea typeface="Times New Roman" pitchFamily="18" charset="0"/>
                          <a:cs typeface="Arial" pitchFamily="34" charset="0"/>
                        </a:rPr>
                        <a:t>18</a:t>
                      </a:r>
                      <a:r>
                        <a:rPr kumimoji="0" lang="en-US" sz="1200" b="1" i="0" u="none" strike="noStrike" cap="none" normalizeH="0" baseline="0" smtClean="0">
                          <a:ln>
                            <a:noFill/>
                          </a:ln>
                          <a:solidFill>
                            <a:schemeClr val="bg1"/>
                          </a:solidFill>
                          <a:effectLst/>
                          <a:latin typeface="Verdana" pitchFamily="34" charset="0"/>
                          <a:ea typeface="Times New Roman" pitchFamily="18" charset="0"/>
                          <a:cs typeface="Arial" pitchFamily="34" charset="0"/>
                        </a:rPr>
                        <a:t> </a:t>
                      </a:r>
                      <a:r>
                        <a:rPr kumimoji="0" lang="en-US" sz="1200" b="1" i="0" u="none" strike="noStrike" cap="none" normalizeH="0" baseline="0" smtClean="0">
                          <a:ln>
                            <a:noFill/>
                          </a:ln>
                          <a:solidFill>
                            <a:srgbClr val="FFCC00"/>
                          </a:solidFill>
                          <a:effectLst/>
                          <a:latin typeface="Verdana" pitchFamily="34" charset="0"/>
                          <a:ea typeface="Times New Roman" pitchFamily="18" charset="0"/>
                          <a:cs typeface="Arial" pitchFamily="34" charset="0"/>
                        </a:rPr>
                        <a:t>Years</a:t>
                      </a:r>
                      <a:r>
                        <a:rPr kumimoji="0" lang="en-US" sz="1200" b="1" i="0" u="none" strike="noStrike" cap="none" normalizeH="0" baseline="0" smtClean="0">
                          <a:ln>
                            <a:noFill/>
                          </a:ln>
                          <a:solidFill>
                            <a:schemeClr val="bg1"/>
                          </a:solidFill>
                          <a:effectLst/>
                          <a:latin typeface="Verdana" pitchFamily="34" charset="0"/>
                          <a:ea typeface="Times New Roman" pitchFamily="18" charset="0"/>
                          <a:cs typeface="Arial" pitchFamily="34" charset="0"/>
                        </a:rPr>
                        <a:t> experience in Corporate Affairs</a:t>
                      </a:r>
                    </a:p>
                  </a:txBody>
                  <a:tcPr marT="18288" marB="18288"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431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bg1"/>
                          </a:solidFill>
                          <a:effectLst/>
                          <a:latin typeface="Verdana" pitchFamily="34" charset="0"/>
                          <a:ea typeface="Times New Roman" pitchFamily="18" charset="0"/>
                          <a:cs typeface="Arial" pitchFamily="34" charset="0"/>
                        </a:rPr>
                        <a:t>5</a:t>
                      </a:r>
                    </a:p>
                  </a:txBody>
                  <a:tcPr marT="18288" marB="18288"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CC00"/>
                          </a:solidFill>
                          <a:effectLst/>
                          <a:latin typeface="Verdana" pitchFamily="34" charset="0"/>
                          <a:ea typeface="Times New Roman" pitchFamily="18" charset="0"/>
                          <a:cs typeface="Arial" pitchFamily="34" charset="0"/>
                        </a:rPr>
                        <a:t>Ms. Arti</a:t>
                      </a:r>
                    </a:p>
                  </a:txBody>
                  <a:tcPr marT="18288" marB="18288"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CC00"/>
                          </a:solidFill>
                          <a:effectLst/>
                          <a:latin typeface="Verdana" pitchFamily="34" charset="0"/>
                          <a:ea typeface="Times New Roman" pitchFamily="18" charset="0"/>
                          <a:cs typeface="Arial" pitchFamily="34" charset="0"/>
                        </a:rPr>
                        <a:t>Post Graduate</a:t>
                      </a:r>
                    </a:p>
                  </a:txBody>
                  <a:tcPr marT="18288" marB="18288"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CC00"/>
                          </a:solidFill>
                          <a:effectLst/>
                          <a:latin typeface="Verdana" pitchFamily="34" charset="0"/>
                          <a:ea typeface="Times New Roman" pitchFamily="18" charset="0"/>
                          <a:cs typeface="Arial" pitchFamily="34" charset="0"/>
                        </a:rPr>
                        <a:t>9 years</a:t>
                      </a:r>
                      <a:r>
                        <a:rPr kumimoji="0" lang="en-US" sz="1200" b="1" i="0" u="none" strike="noStrike" cap="none" normalizeH="0" baseline="0" smtClean="0">
                          <a:ln>
                            <a:noFill/>
                          </a:ln>
                          <a:solidFill>
                            <a:schemeClr val="bg1"/>
                          </a:solidFill>
                          <a:effectLst/>
                          <a:latin typeface="Verdana" pitchFamily="34" charset="0"/>
                          <a:ea typeface="Times New Roman" pitchFamily="18" charset="0"/>
                          <a:cs typeface="Arial" pitchFamily="34" charset="0"/>
                        </a:rPr>
                        <a:t> experience in Regulatory Compliances</a:t>
                      </a:r>
                    </a:p>
                  </a:txBody>
                  <a:tcPr marT="18288" marB="18288"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254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bg1"/>
                          </a:solidFill>
                          <a:effectLst/>
                          <a:latin typeface="Verdana" pitchFamily="34" charset="0"/>
                          <a:ea typeface="Times New Roman" pitchFamily="18" charset="0"/>
                          <a:cs typeface="Arial" pitchFamily="34" charset="0"/>
                        </a:rPr>
                        <a:t>6</a:t>
                      </a:r>
                    </a:p>
                  </a:txBody>
                  <a:tcPr marT="18288" marB="18288"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CC00"/>
                          </a:solidFill>
                          <a:effectLst/>
                          <a:latin typeface="Verdana" pitchFamily="34" charset="0"/>
                          <a:ea typeface="Times New Roman" pitchFamily="18" charset="0"/>
                          <a:cs typeface="Arial" pitchFamily="34" charset="0"/>
                        </a:rPr>
                        <a:t>Mr. Sanjay Aggarwal</a:t>
                      </a:r>
                    </a:p>
                  </a:txBody>
                  <a:tcPr marT="18288" marB="18288"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CC00"/>
                          </a:solidFill>
                          <a:effectLst/>
                          <a:latin typeface="Verdana" pitchFamily="34" charset="0"/>
                          <a:ea typeface="Times New Roman" pitchFamily="18" charset="0"/>
                          <a:cs typeface="Arial" pitchFamily="34" charset="0"/>
                        </a:rPr>
                        <a:t>Chartered Accountant</a:t>
                      </a:r>
                    </a:p>
                  </a:txBody>
                  <a:tcPr marT="18288" marB="18288"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CC00"/>
                          </a:solidFill>
                          <a:effectLst/>
                          <a:latin typeface="Verdana" pitchFamily="34" charset="0"/>
                          <a:ea typeface="Times New Roman" pitchFamily="18" charset="0"/>
                          <a:cs typeface="Arial" pitchFamily="34" charset="0"/>
                        </a:rPr>
                        <a:t>18</a:t>
                      </a:r>
                      <a:r>
                        <a:rPr kumimoji="0" lang="en-US" sz="1200" b="1" i="0" u="none" strike="noStrike" cap="none" normalizeH="0" baseline="0" smtClean="0">
                          <a:ln>
                            <a:noFill/>
                          </a:ln>
                          <a:solidFill>
                            <a:schemeClr val="bg1"/>
                          </a:solidFill>
                          <a:effectLst/>
                          <a:latin typeface="Verdana" pitchFamily="34" charset="0"/>
                          <a:ea typeface="Times New Roman" pitchFamily="18" charset="0"/>
                          <a:cs typeface="Arial" pitchFamily="34" charset="0"/>
                        </a:rPr>
                        <a:t> </a:t>
                      </a:r>
                      <a:r>
                        <a:rPr kumimoji="0" lang="en-US" sz="1200" b="1" i="0" u="none" strike="noStrike" cap="none" normalizeH="0" baseline="0" smtClean="0">
                          <a:ln>
                            <a:noFill/>
                          </a:ln>
                          <a:solidFill>
                            <a:srgbClr val="FFCC00"/>
                          </a:solidFill>
                          <a:effectLst/>
                          <a:latin typeface="Verdana" pitchFamily="34" charset="0"/>
                          <a:ea typeface="Times New Roman" pitchFamily="18" charset="0"/>
                          <a:cs typeface="Arial" pitchFamily="34" charset="0"/>
                        </a:rPr>
                        <a:t>Years</a:t>
                      </a:r>
                      <a:r>
                        <a:rPr kumimoji="0" lang="en-US" sz="1200" b="1" i="0" u="none" strike="noStrike" cap="none" normalizeH="0" baseline="0" smtClean="0">
                          <a:ln>
                            <a:noFill/>
                          </a:ln>
                          <a:solidFill>
                            <a:schemeClr val="bg1"/>
                          </a:solidFill>
                          <a:effectLst/>
                          <a:latin typeface="Verdana" pitchFamily="34" charset="0"/>
                          <a:ea typeface="Times New Roman" pitchFamily="18" charset="0"/>
                          <a:cs typeface="Arial" pitchFamily="34" charset="0"/>
                        </a:rPr>
                        <a:t> Accounts, Finance &amp; Tax</a:t>
                      </a:r>
                    </a:p>
                  </a:txBody>
                  <a:tcPr marT="18288" marB="18288"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4286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bg1"/>
                          </a:solidFill>
                          <a:effectLst/>
                          <a:latin typeface="Verdana" pitchFamily="34" charset="0"/>
                          <a:ea typeface="Times New Roman" pitchFamily="18" charset="0"/>
                          <a:cs typeface="Arial" pitchFamily="34" charset="0"/>
                        </a:rPr>
                        <a:t>7</a:t>
                      </a:r>
                    </a:p>
                  </a:txBody>
                  <a:tcPr marT="18288" marB="18288"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CC00"/>
                          </a:solidFill>
                          <a:effectLst/>
                          <a:latin typeface="Verdana" pitchFamily="34" charset="0"/>
                          <a:ea typeface="Times New Roman" pitchFamily="18" charset="0"/>
                          <a:cs typeface="Arial" pitchFamily="34" charset="0"/>
                        </a:rPr>
                        <a:t>Mr. Suman </a:t>
                      </a:r>
                    </a:p>
                  </a:txBody>
                  <a:tcPr marT="18288" marB="18288"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CC00"/>
                          </a:solidFill>
                          <a:effectLst/>
                          <a:latin typeface="Verdana" pitchFamily="34" charset="0"/>
                          <a:ea typeface="Times New Roman" pitchFamily="18" charset="0"/>
                          <a:cs typeface="Arial" pitchFamily="34" charset="0"/>
                        </a:rPr>
                        <a:t>Master in Commerce </a:t>
                      </a:r>
                    </a:p>
                  </a:txBody>
                  <a:tcPr marT="18288" marB="18288"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CC00"/>
                          </a:solidFill>
                          <a:effectLst/>
                          <a:latin typeface="Verdana" pitchFamily="34" charset="0"/>
                          <a:ea typeface="Times New Roman" pitchFamily="18" charset="0"/>
                          <a:cs typeface="Arial" pitchFamily="34" charset="0"/>
                        </a:rPr>
                        <a:t>14</a:t>
                      </a:r>
                      <a:r>
                        <a:rPr kumimoji="0" lang="en-US" sz="1200" b="1" i="0" u="none" strike="noStrike" cap="none" normalizeH="0" baseline="0" smtClean="0">
                          <a:ln>
                            <a:noFill/>
                          </a:ln>
                          <a:solidFill>
                            <a:schemeClr val="bg1"/>
                          </a:solidFill>
                          <a:effectLst/>
                          <a:latin typeface="Verdana" pitchFamily="34" charset="0"/>
                          <a:ea typeface="Times New Roman" pitchFamily="18" charset="0"/>
                          <a:cs typeface="Arial" pitchFamily="34" charset="0"/>
                        </a:rPr>
                        <a:t> </a:t>
                      </a:r>
                      <a:r>
                        <a:rPr kumimoji="0" lang="en-US" sz="1200" b="1" i="0" u="none" strike="noStrike" cap="none" normalizeH="0" baseline="0" smtClean="0">
                          <a:ln>
                            <a:noFill/>
                          </a:ln>
                          <a:solidFill>
                            <a:srgbClr val="FFCC00"/>
                          </a:solidFill>
                          <a:effectLst/>
                          <a:latin typeface="Verdana" pitchFamily="34" charset="0"/>
                          <a:ea typeface="Times New Roman" pitchFamily="18" charset="0"/>
                          <a:cs typeface="Arial" pitchFamily="34" charset="0"/>
                        </a:rPr>
                        <a:t>Years</a:t>
                      </a:r>
                      <a:r>
                        <a:rPr kumimoji="0" lang="en-US" sz="1200" b="1" i="0" u="none" strike="noStrike" cap="none" normalizeH="0" baseline="0" smtClean="0">
                          <a:ln>
                            <a:noFill/>
                          </a:ln>
                          <a:solidFill>
                            <a:schemeClr val="bg1"/>
                          </a:solidFill>
                          <a:effectLst/>
                          <a:latin typeface="Verdana" pitchFamily="34" charset="0"/>
                          <a:ea typeface="Times New Roman" pitchFamily="18" charset="0"/>
                          <a:cs typeface="Arial" pitchFamily="34" charset="0"/>
                        </a:rPr>
                        <a:t> in Accounts, Finance, Tax, Legal, Management etc</a:t>
                      </a:r>
                    </a:p>
                  </a:txBody>
                  <a:tcPr marT="18288" marB="18288"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4302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bg1"/>
                          </a:solidFill>
                          <a:effectLst/>
                          <a:latin typeface="Verdana" pitchFamily="34" charset="0"/>
                          <a:ea typeface="Times New Roman" pitchFamily="18" charset="0"/>
                          <a:cs typeface="Arial" pitchFamily="34" charset="0"/>
                        </a:rPr>
                        <a:t>8</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bg1"/>
                        </a:solidFill>
                        <a:effectLst/>
                        <a:latin typeface="Verdana" pitchFamily="34" charset="0"/>
                        <a:ea typeface="Times New Roman" pitchFamily="18" charset="0"/>
                        <a:cs typeface="Arial" pitchFamily="34" charset="0"/>
                      </a:endParaRPr>
                    </a:p>
                  </a:txBody>
                  <a:tcPr marT="18288" marB="18288"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CC00"/>
                          </a:solidFill>
                          <a:effectLst/>
                          <a:latin typeface="Verdana" pitchFamily="34" charset="0"/>
                          <a:ea typeface="Times New Roman" pitchFamily="18" charset="0"/>
                          <a:cs typeface="Arial" pitchFamily="34" charset="0"/>
                        </a:rPr>
                        <a:t>Mr.  </a:t>
                      </a:r>
                      <a:r>
                        <a:rPr kumimoji="0" lang="en-US" sz="1200" b="1" i="0" u="none" strike="noStrike" cap="none" normalizeH="0" baseline="0" dirty="0" err="1" smtClean="0">
                          <a:ln>
                            <a:noFill/>
                          </a:ln>
                          <a:solidFill>
                            <a:srgbClr val="FFCC00"/>
                          </a:solidFill>
                          <a:effectLst/>
                          <a:latin typeface="Verdana" pitchFamily="34" charset="0"/>
                          <a:ea typeface="Times New Roman" pitchFamily="18" charset="0"/>
                          <a:cs typeface="Arial" pitchFamily="34" charset="0"/>
                        </a:rPr>
                        <a:t>Vineet</a:t>
                      </a:r>
                      <a:r>
                        <a:rPr kumimoji="0" lang="en-US" sz="1200" b="1" i="0" u="none" strike="noStrike" cap="none" normalizeH="0" baseline="0" dirty="0" smtClean="0">
                          <a:ln>
                            <a:noFill/>
                          </a:ln>
                          <a:solidFill>
                            <a:srgbClr val="FFCC00"/>
                          </a:solidFill>
                          <a:effectLst/>
                          <a:latin typeface="Verdana" pitchFamily="34" charset="0"/>
                          <a:ea typeface="Times New Roman" pitchFamily="18" charset="0"/>
                          <a:cs typeface="Arial" pitchFamily="34" charset="0"/>
                        </a:rPr>
                        <a:t> </a:t>
                      </a:r>
                      <a:r>
                        <a:rPr kumimoji="0" lang="en-US" sz="1200" b="1" i="0" u="none" strike="noStrike" cap="none" normalizeH="0" baseline="0" dirty="0" err="1" smtClean="0">
                          <a:ln>
                            <a:noFill/>
                          </a:ln>
                          <a:solidFill>
                            <a:srgbClr val="FFCC00"/>
                          </a:solidFill>
                          <a:effectLst/>
                          <a:latin typeface="Verdana" pitchFamily="34" charset="0"/>
                          <a:ea typeface="Times New Roman" pitchFamily="18" charset="0"/>
                          <a:cs typeface="Arial" pitchFamily="34" charset="0"/>
                        </a:rPr>
                        <a:t>Thakral</a:t>
                      </a:r>
                      <a:r>
                        <a:rPr kumimoji="0" lang="en-US" sz="1200" b="1" i="0" u="none" strike="noStrike" cap="none" normalizeH="0" baseline="0" dirty="0" smtClean="0">
                          <a:ln>
                            <a:noFill/>
                          </a:ln>
                          <a:solidFill>
                            <a:srgbClr val="FFCC00"/>
                          </a:solidFill>
                          <a:effectLst/>
                          <a:latin typeface="Verdana" pitchFamily="34" charset="0"/>
                          <a:ea typeface="Times New Roman" pitchFamily="18" charset="0"/>
                          <a:cs typeface="Arial" pitchFamily="34" charset="0"/>
                        </a:rPr>
                        <a:t> </a:t>
                      </a:r>
                    </a:p>
                  </a:txBody>
                  <a:tcPr marT="18288" marB="18288"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CC00"/>
                          </a:solidFill>
                          <a:effectLst/>
                          <a:latin typeface="Verdana" pitchFamily="34" charset="0"/>
                          <a:ea typeface="Times New Roman" pitchFamily="18" charset="0"/>
                          <a:cs typeface="Arial" pitchFamily="34" charset="0"/>
                        </a:rPr>
                        <a:t>Master in Law &amp; Management</a:t>
                      </a:r>
                    </a:p>
                  </a:txBody>
                  <a:tcPr marT="18288" marB="18288"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CC00"/>
                          </a:solidFill>
                          <a:effectLst/>
                          <a:latin typeface="Verdana" pitchFamily="34" charset="0"/>
                          <a:ea typeface="Times New Roman" pitchFamily="18" charset="0"/>
                          <a:cs typeface="Arial" pitchFamily="34" charset="0"/>
                        </a:rPr>
                        <a:t>2</a:t>
                      </a:r>
                      <a:r>
                        <a:rPr kumimoji="0" lang="en-US" sz="1200" b="1" i="0" u="none" strike="noStrike" cap="none" normalizeH="0" baseline="0" dirty="0" smtClean="0">
                          <a:ln>
                            <a:noFill/>
                          </a:ln>
                          <a:solidFill>
                            <a:schemeClr val="bg1"/>
                          </a:solidFill>
                          <a:effectLst/>
                          <a:latin typeface="Verdana" pitchFamily="34" charset="0"/>
                          <a:ea typeface="Times New Roman" pitchFamily="18" charset="0"/>
                          <a:cs typeface="Arial" pitchFamily="34" charset="0"/>
                        </a:rPr>
                        <a:t> </a:t>
                      </a:r>
                      <a:r>
                        <a:rPr kumimoji="0" lang="en-US" sz="1200" b="1" i="0" u="none" strike="noStrike" cap="none" normalizeH="0" baseline="0" dirty="0" smtClean="0">
                          <a:ln>
                            <a:noFill/>
                          </a:ln>
                          <a:solidFill>
                            <a:srgbClr val="FFCC00"/>
                          </a:solidFill>
                          <a:effectLst/>
                          <a:latin typeface="Verdana" pitchFamily="34" charset="0"/>
                          <a:ea typeface="Times New Roman" pitchFamily="18" charset="0"/>
                          <a:cs typeface="Arial" pitchFamily="34" charset="0"/>
                        </a:rPr>
                        <a:t>Years</a:t>
                      </a:r>
                      <a:r>
                        <a:rPr kumimoji="0" lang="en-US" sz="1200" b="1" i="0" u="none" strike="noStrike" cap="none" normalizeH="0" baseline="0" dirty="0" smtClean="0">
                          <a:ln>
                            <a:noFill/>
                          </a:ln>
                          <a:solidFill>
                            <a:schemeClr val="bg1"/>
                          </a:solidFill>
                          <a:effectLst/>
                          <a:latin typeface="Verdana" pitchFamily="34" charset="0"/>
                          <a:ea typeface="Times New Roman" pitchFamily="18" charset="0"/>
                          <a:cs typeface="Arial" pitchFamily="34" charset="0"/>
                        </a:rPr>
                        <a:t> Tax and Regulatory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chemeClr val="bg1"/>
                        </a:solidFill>
                        <a:effectLst/>
                        <a:latin typeface="Verdana" pitchFamily="34" charset="0"/>
                        <a:ea typeface="Times New Roman" pitchFamily="18" charset="0"/>
                        <a:cs typeface="Arial" pitchFamily="34" charset="0"/>
                      </a:endParaRPr>
                    </a:p>
                  </a:txBody>
                  <a:tcPr marT="18288" marB="18288"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415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bg1"/>
                          </a:solidFill>
                          <a:effectLst/>
                          <a:latin typeface="Verdana" pitchFamily="34" charset="0"/>
                          <a:ea typeface="Times New Roman" pitchFamily="18" charset="0"/>
                          <a:cs typeface="Arial" pitchFamily="34" charset="0"/>
                        </a:rPr>
                        <a:t>9</a:t>
                      </a:r>
                    </a:p>
                  </a:txBody>
                  <a:tcPr marT="18288" marB="18288"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CC00"/>
                          </a:solidFill>
                          <a:effectLst/>
                          <a:latin typeface="Verdana" pitchFamily="34" charset="0"/>
                          <a:ea typeface="Times New Roman" pitchFamily="18" charset="0"/>
                          <a:cs typeface="Arial" pitchFamily="34" charset="0"/>
                        </a:rPr>
                        <a:t>Ms. Manmeet Kaur</a:t>
                      </a:r>
                    </a:p>
                  </a:txBody>
                  <a:tcPr marT="18288" marB="18288"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CC00"/>
                          </a:solidFill>
                          <a:effectLst/>
                          <a:latin typeface="Verdana" pitchFamily="34" charset="0"/>
                          <a:ea typeface="Times New Roman" pitchFamily="18" charset="0"/>
                          <a:cs typeface="Arial" pitchFamily="34" charset="0"/>
                        </a:rPr>
                        <a:t>Masters in Law</a:t>
                      </a:r>
                    </a:p>
                  </a:txBody>
                  <a:tcPr marT="18288" marB="18288"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Verdana" pitchFamily="34" charset="0"/>
                          <a:ea typeface="Times New Roman" pitchFamily="18" charset="0"/>
                          <a:cs typeface="Arial" pitchFamily="34" charset="0"/>
                        </a:rPr>
                        <a:t>3 </a:t>
                      </a:r>
                      <a:r>
                        <a:rPr kumimoji="0" lang="en-US" sz="1200" b="1" i="0" u="none" strike="noStrike" cap="none" normalizeH="0" baseline="0" dirty="0" smtClean="0">
                          <a:ln>
                            <a:noFill/>
                          </a:ln>
                          <a:solidFill>
                            <a:srgbClr val="FFCC00"/>
                          </a:solidFill>
                          <a:effectLst/>
                          <a:latin typeface="Verdana" pitchFamily="34" charset="0"/>
                          <a:ea typeface="Times New Roman" pitchFamily="18" charset="0"/>
                          <a:cs typeface="Arial" pitchFamily="34" charset="0"/>
                        </a:rPr>
                        <a:t>Years</a:t>
                      </a:r>
                      <a:r>
                        <a:rPr kumimoji="0" lang="en-US" sz="1200" b="1" i="0" u="none" strike="noStrike" cap="none" normalizeH="0" baseline="0" dirty="0" smtClean="0">
                          <a:ln>
                            <a:noFill/>
                          </a:ln>
                          <a:solidFill>
                            <a:schemeClr val="bg1"/>
                          </a:solidFill>
                          <a:effectLst/>
                          <a:latin typeface="Verdana" pitchFamily="34" charset="0"/>
                          <a:ea typeface="Times New Roman" pitchFamily="18" charset="0"/>
                          <a:cs typeface="Arial" pitchFamily="34" charset="0"/>
                        </a:rPr>
                        <a:t> Legal</a:t>
                      </a:r>
                    </a:p>
                  </a:txBody>
                  <a:tcPr marT="18288" marB="18288"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4143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bg1"/>
                          </a:solidFill>
                          <a:effectLst/>
                          <a:latin typeface="Verdana" pitchFamily="34" charset="0"/>
                          <a:ea typeface="Times New Roman" pitchFamily="18" charset="0"/>
                          <a:cs typeface="Arial" pitchFamily="34" charset="0"/>
                        </a:rPr>
                        <a:t>10</a:t>
                      </a:r>
                    </a:p>
                  </a:txBody>
                  <a:tcPr marT="18288" marB="18288"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CC00"/>
                          </a:solidFill>
                          <a:effectLst/>
                          <a:latin typeface="Verdana" pitchFamily="34" charset="0"/>
                          <a:ea typeface="Times New Roman" pitchFamily="18" charset="0"/>
                          <a:cs typeface="Arial" pitchFamily="34" charset="0"/>
                        </a:rPr>
                        <a:t>Mr. Nikhil Vats</a:t>
                      </a:r>
                    </a:p>
                  </a:txBody>
                  <a:tcPr marT="18288" marB="18288"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CC00"/>
                          </a:solidFill>
                          <a:effectLst/>
                          <a:latin typeface="Verdana" pitchFamily="34" charset="0"/>
                          <a:ea typeface="Times New Roman" pitchFamily="18" charset="0"/>
                          <a:cs typeface="Arial" pitchFamily="34" charset="0"/>
                        </a:rPr>
                        <a:t>Bachelor in Law</a:t>
                      </a:r>
                    </a:p>
                  </a:txBody>
                  <a:tcPr marT="18288" marB="18288"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CC00"/>
                          </a:solidFill>
                          <a:effectLst/>
                          <a:latin typeface="Verdana" pitchFamily="34" charset="0"/>
                          <a:ea typeface="Times New Roman" pitchFamily="18" charset="0"/>
                          <a:cs typeface="Arial" pitchFamily="34" charset="0"/>
                        </a:rPr>
                        <a:t>2</a:t>
                      </a:r>
                      <a:r>
                        <a:rPr kumimoji="0" lang="en-US" sz="1200" b="1" i="0" u="none" strike="noStrike" cap="none" normalizeH="0" baseline="0" smtClean="0">
                          <a:ln>
                            <a:noFill/>
                          </a:ln>
                          <a:solidFill>
                            <a:schemeClr val="bg1"/>
                          </a:solidFill>
                          <a:effectLst/>
                          <a:latin typeface="Verdana" pitchFamily="34" charset="0"/>
                          <a:ea typeface="Times New Roman" pitchFamily="18" charset="0"/>
                          <a:cs typeface="Arial" pitchFamily="34" charset="0"/>
                        </a:rPr>
                        <a:t> </a:t>
                      </a:r>
                      <a:r>
                        <a:rPr kumimoji="0" lang="en-US" sz="1200" b="1" i="0" u="none" strike="noStrike" cap="none" normalizeH="0" baseline="0" smtClean="0">
                          <a:ln>
                            <a:noFill/>
                          </a:ln>
                          <a:solidFill>
                            <a:srgbClr val="FFCC00"/>
                          </a:solidFill>
                          <a:effectLst/>
                          <a:latin typeface="Verdana" pitchFamily="34" charset="0"/>
                          <a:ea typeface="Times New Roman" pitchFamily="18" charset="0"/>
                          <a:cs typeface="Arial" pitchFamily="34" charset="0"/>
                        </a:rPr>
                        <a:t>Years</a:t>
                      </a:r>
                      <a:r>
                        <a:rPr kumimoji="0" lang="en-US" sz="1200" b="1" i="0" u="none" strike="noStrike" cap="none" normalizeH="0" baseline="0" smtClean="0">
                          <a:ln>
                            <a:noFill/>
                          </a:ln>
                          <a:solidFill>
                            <a:schemeClr val="bg1"/>
                          </a:solidFill>
                          <a:effectLst/>
                          <a:latin typeface="Verdana" pitchFamily="34" charset="0"/>
                          <a:ea typeface="Times New Roman" pitchFamily="18" charset="0"/>
                          <a:cs typeface="Arial" pitchFamily="34" charset="0"/>
                        </a:rPr>
                        <a:t> Legal</a:t>
                      </a:r>
                    </a:p>
                  </a:txBody>
                  <a:tcPr marT="18288" marB="18288"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4143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bg1"/>
                          </a:solidFill>
                          <a:effectLst/>
                          <a:latin typeface="Verdana" pitchFamily="34" charset="0"/>
                          <a:ea typeface="Times New Roman" pitchFamily="18" charset="0"/>
                          <a:cs typeface="Arial" pitchFamily="34" charset="0"/>
                        </a:rPr>
                        <a:t>11</a:t>
                      </a:r>
                    </a:p>
                  </a:txBody>
                  <a:tcPr marT="18288" marB="18288"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CC00"/>
                          </a:solidFill>
                          <a:effectLst/>
                          <a:latin typeface="Verdana" pitchFamily="34" charset="0"/>
                          <a:ea typeface="Times New Roman" pitchFamily="18" charset="0"/>
                          <a:cs typeface="Arial" pitchFamily="34" charset="0"/>
                        </a:rPr>
                        <a:t>Ms. </a:t>
                      </a:r>
                      <a:r>
                        <a:rPr kumimoji="0" lang="en-US" sz="1200" b="1" i="0" u="none" strike="noStrike" cap="none" normalizeH="0" baseline="0" dirty="0" err="1" smtClean="0">
                          <a:ln>
                            <a:noFill/>
                          </a:ln>
                          <a:solidFill>
                            <a:srgbClr val="FFCC00"/>
                          </a:solidFill>
                          <a:effectLst/>
                          <a:latin typeface="Verdana" pitchFamily="34" charset="0"/>
                          <a:ea typeface="Times New Roman" pitchFamily="18" charset="0"/>
                          <a:cs typeface="Arial" pitchFamily="34" charset="0"/>
                        </a:rPr>
                        <a:t>Neelam</a:t>
                      </a:r>
                      <a:r>
                        <a:rPr kumimoji="0" lang="en-US" sz="1200" b="1" i="0" u="none" strike="noStrike" cap="none" normalizeH="0" baseline="0" dirty="0" smtClean="0">
                          <a:ln>
                            <a:noFill/>
                          </a:ln>
                          <a:solidFill>
                            <a:srgbClr val="FFCC00"/>
                          </a:solidFill>
                          <a:effectLst/>
                          <a:latin typeface="Verdana" pitchFamily="34" charset="0"/>
                          <a:ea typeface="Times New Roman" pitchFamily="18" charset="0"/>
                          <a:cs typeface="Arial" pitchFamily="34" charset="0"/>
                        </a:rPr>
                        <a:t> </a:t>
                      </a:r>
                    </a:p>
                  </a:txBody>
                  <a:tcPr marT="18288" marB="18288"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CC00"/>
                          </a:solidFill>
                          <a:effectLst/>
                          <a:latin typeface="Verdana" pitchFamily="34" charset="0"/>
                          <a:ea typeface="Times New Roman" pitchFamily="18" charset="0"/>
                          <a:cs typeface="Arial" pitchFamily="34" charset="0"/>
                        </a:rPr>
                        <a:t>Bachelor in Law</a:t>
                      </a:r>
                    </a:p>
                  </a:txBody>
                  <a:tcPr marT="18288" marB="18288"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CC00"/>
                          </a:solidFill>
                          <a:effectLst/>
                          <a:latin typeface="Verdana" pitchFamily="34" charset="0"/>
                          <a:ea typeface="Times New Roman" pitchFamily="18" charset="0"/>
                          <a:cs typeface="Arial" pitchFamily="34" charset="0"/>
                        </a:rPr>
                        <a:t>3</a:t>
                      </a:r>
                      <a:r>
                        <a:rPr kumimoji="0" lang="en-US" sz="1200" b="1" i="0" u="none" strike="noStrike" cap="none" normalizeH="0" baseline="0" dirty="0" smtClean="0">
                          <a:ln>
                            <a:noFill/>
                          </a:ln>
                          <a:solidFill>
                            <a:schemeClr val="bg1"/>
                          </a:solidFill>
                          <a:effectLst/>
                          <a:latin typeface="Verdana" pitchFamily="34" charset="0"/>
                          <a:ea typeface="Times New Roman" pitchFamily="18" charset="0"/>
                          <a:cs typeface="Arial" pitchFamily="34" charset="0"/>
                        </a:rPr>
                        <a:t> </a:t>
                      </a:r>
                      <a:r>
                        <a:rPr kumimoji="0" lang="en-US" sz="1200" b="1" i="0" u="none" strike="noStrike" cap="none" normalizeH="0" baseline="0" dirty="0" smtClean="0">
                          <a:ln>
                            <a:noFill/>
                          </a:ln>
                          <a:solidFill>
                            <a:srgbClr val="FFCC00"/>
                          </a:solidFill>
                          <a:effectLst/>
                          <a:latin typeface="Verdana" pitchFamily="34" charset="0"/>
                          <a:ea typeface="Times New Roman" pitchFamily="18" charset="0"/>
                          <a:cs typeface="Arial" pitchFamily="34" charset="0"/>
                        </a:rPr>
                        <a:t>Years</a:t>
                      </a:r>
                      <a:r>
                        <a:rPr kumimoji="0" lang="en-US" sz="1200" b="1" i="0" u="none" strike="noStrike" cap="none" normalizeH="0" baseline="0" dirty="0" smtClean="0">
                          <a:ln>
                            <a:noFill/>
                          </a:ln>
                          <a:solidFill>
                            <a:schemeClr val="bg1"/>
                          </a:solidFill>
                          <a:effectLst/>
                          <a:latin typeface="Verdana" pitchFamily="34" charset="0"/>
                          <a:ea typeface="Times New Roman" pitchFamily="18" charset="0"/>
                          <a:cs typeface="Arial" pitchFamily="34" charset="0"/>
                        </a:rPr>
                        <a:t> Legal</a:t>
                      </a:r>
                    </a:p>
                  </a:txBody>
                  <a:tcPr marT="18288" marB="18288"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4222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bg1"/>
                          </a:solidFill>
                          <a:effectLst/>
                          <a:latin typeface="Verdana" pitchFamily="34" charset="0"/>
                          <a:ea typeface="Times New Roman" pitchFamily="18" charset="0"/>
                          <a:cs typeface="Arial" pitchFamily="34" charset="0"/>
                        </a:rPr>
                        <a:t>12</a:t>
                      </a:r>
                    </a:p>
                  </a:txBody>
                  <a:tcPr marT="18288" marB="18288"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CC00"/>
                          </a:solidFill>
                          <a:effectLst/>
                          <a:latin typeface="Verdana" pitchFamily="34" charset="0"/>
                          <a:ea typeface="Times New Roman" pitchFamily="18" charset="0"/>
                          <a:cs typeface="Arial" pitchFamily="34" charset="0"/>
                        </a:rPr>
                        <a:t>Ms. </a:t>
                      </a:r>
                      <a:r>
                        <a:rPr kumimoji="0" lang="en-US" sz="1200" b="1" i="0" u="none" strike="noStrike" cap="none" normalizeH="0" baseline="0" dirty="0" err="1" smtClean="0">
                          <a:ln>
                            <a:noFill/>
                          </a:ln>
                          <a:solidFill>
                            <a:srgbClr val="FFCC00"/>
                          </a:solidFill>
                          <a:effectLst/>
                          <a:latin typeface="Verdana" pitchFamily="34" charset="0"/>
                          <a:ea typeface="Times New Roman" pitchFamily="18" charset="0"/>
                          <a:cs typeface="Arial" pitchFamily="34" charset="0"/>
                        </a:rPr>
                        <a:t>Moonu</a:t>
                      </a:r>
                      <a:r>
                        <a:rPr kumimoji="0" lang="en-US" sz="1200" b="1" i="0" u="none" strike="noStrike" cap="none" normalizeH="0" baseline="0" dirty="0" smtClean="0">
                          <a:ln>
                            <a:noFill/>
                          </a:ln>
                          <a:solidFill>
                            <a:srgbClr val="FFCC00"/>
                          </a:solidFill>
                          <a:effectLst/>
                          <a:latin typeface="Verdana" pitchFamily="34" charset="0"/>
                          <a:ea typeface="Times New Roman" pitchFamily="18" charset="0"/>
                          <a:cs typeface="Arial" pitchFamily="34" charset="0"/>
                        </a:rPr>
                        <a:t> </a:t>
                      </a:r>
                      <a:r>
                        <a:rPr kumimoji="0" lang="en-US" sz="1200" b="1" i="0" u="none" strike="noStrike" cap="none" normalizeH="0" baseline="0" dirty="0" err="1" smtClean="0">
                          <a:ln>
                            <a:noFill/>
                          </a:ln>
                          <a:solidFill>
                            <a:srgbClr val="FFCC00"/>
                          </a:solidFill>
                          <a:effectLst/>
                          <a:latin typeface="Verdana" pitchFamily="34" charset="0"/>
                          <a:ea typeface="Times New Roman" pitchFamily="18" charset="0"/>
                          <a:cs typeface="Arial" pitchFamily="34" charset="0"/>
                        </a:rPr>
                        <a:t>Rana</a:t>
                      </a:r>
                      <a:endParaRPr kumimoji="0" lang="en-US" sz="1200" b="1" i="0" u="none" strike="noStrike" cap="none" normalizeH="0" baseline="0" dirty="0" smtClean="0">
                        <a:ln>
                          <a:noFill/>
                        </a:ln>
                        <a:solidFill>
                          <a:srgbClr val="FFCC00"/>
                        </a:solidFill>
                        <a:effectLst/>
                        <a:latin typeface="Verdana" pitchFamily="34" charset="0"/>
                        <a:ea typeface="Times New Roman" pitchFamily="18" charset="0"/>
                        <a:cs typeface="Arial" pitchFamily="34" charset="0"/>
                      </a:endParaRPr>
                    </a:p>
                  </a:txBody>
                  <a:tcPr marT="18288" marB="18288"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CC00"/>
                          </a:solidFill>
                          <a:effectLst/>
                          <a:latin typeface="Verdana" pitchFamily="34" charset="0"/>
                          <a:ea typeface="Times New Roman" pitchFamily="18" charset="0"/>
                          <a:cs typeface="Arial" pitchFamily="34" charset="0"/>
                        </a:rPr>
                        <a:t>Bachelor in Law</a:t>
                      </a:r>
                    </a:p>
                  </a:txBody>
                  <a:tcPr marT="18288" marB="18288"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CC00"/>
                          </a:solidFill>
                          <a:effectLst/>
                          <a:latin typeface="Verdana" pitchFamily="34" charset="0"/>
                          <a:ea typeface="Times New Roman" pitchFamily="18" charset="0"/>
                          <a:cs typeface="Arial" pitchFamily="34" charset="0"/>
                        </a:rPr>
                        <a:t>2</a:t>
                      </a:r>
                      <a:r>
                        <a:rPr kumimoji="0" lang="en-US" sz="1200" b="1" i="0" u="none" strike="noStrike" cap="none" normalizeH="0" baseline="0" smtClean="0">
                          <a:ln>
                            <a:noFill/>
                          </a:ln>
                          <a:solidFill>
                            <a:schemeClr val="bg1"/>
                          </a:solidFill>
                          <a:effectLst/>
                          <a:latin typeface="Verdana" pitchFamily="34" charset="0"/>
                          <a:ea typeface="Times New Roman" pitchFamily="18" charset="0"/>
                          <a:cs typeface="Arial" pitchFamily="34" charset="0"/>
                        </a:rPr>
                        <a:t> </a:t>
                      </a:r>
                      <a:r>
                        <a:rPr kumimoji="0" lang="en-US" sz="1200" b="1" i="0" u="none" strike="noStrike" cap="none" normalizeH="0" baseline="0" smtClean="0">
                          <a:ln>
                            <a:noFill/>
                          </a:ln>
                          <a:solidFill>
                            <a:srgbClr val="FFCC00"/>
                          </a:solidFill>
                          <a:effectLst/>
                          <a:latin typeface="Verdana" pitchFamily="34" charset="0"/>
                          <a:ea typeface="Times New Roman" pitchFamily="18" charset="0"/>
                          <a:cs typeface="Arial" pitchFamily="34" charset="0"/>
                        </a:rPr>
                        <a:t>Years</a:t>
                      </a:r>
                      <a:r>
                        <a:rPr kumimoji="0" lang="en-US" sz="1200" b="1" i="0" u="none" strike="noStrike" cap="none" normalizeH="0" baseline="0" smtClean="0">
                          <a:ln>
                            <a:noFill/>
                          </a:ln>
                          <a:solidFill>
                            <a:schemeClr val="bg1"/>
                          </a:solidFill>
                          <a:effectLst/>
                          <a:latin typeface="Verdana" pitchFamily="34" charset="0"/>
                          <a:ea typeface="Times New Roman" pitchFamily="18" charset="0"/>
                          <a:cs typeface="Arial" pitchFamily="34" charset="0"/>
                        </a:rPr>
                        <a:t> Legal</a:t>
                      </a:r>
                    </a:p>
                  </a:txBody>
                  <a:tcPr marT="18288" marB="18288"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bl>
          </a:graphicData>
        </a:graphic>
      </p:graphicFrame>
      <p:sp>
        <p:nvSpPr>
          <p:cNvPr id="6219" name="Rectangle 213"/>
          <p:cNvSpPr>
            <a:spLocks noChangeArrowheads="1"/>
          </p:cNvSpPr>
          <p:nvPr/>
        </p:nvSpPr>
        <p:spPr bwMode="auto">
          <a:xfrm>
            <a:off x="457200" y="6324600"/>
            <a:ext cx="6477000" cy="304800"/>
          </a:xfrm>
          <a:prstGeom prst="rect">
            <a:avLst/>
          </a:prstGeom>
          <a:noFill/>
          <a:ln w="9525">
            <a:noFill/>
            <a:miter lim="800000"/>
            <a:headEnd/>
            <a:tailEnd/>
          </a:ln>
        </p:spPr>
        <p:txBody>
          <a:bodyPr wrap="none" anchor="ctr"/>
          <a:lstStyle/>
          <a:p>
            <a:pPr algn="ctr">
              <a:buFont typeface="Wingdings" pitchFamily="2" charset="2"/>
              <a:buChar char="q"/>
            </a:pPr>
            <a:r>
              <a:rPr lang="en-US" sz="1600" b="1">
                <a:solidFill>
                  <a:srgbClr val="FFCC00"/>
                </a:solidFill>
                <a:latin typeface="Verdana" pitchFamily="34" charset="0"/>
              </a:rPr>
              <a:t>  More than 15 other Professionally Qualified Support Staff</a:t>
            </a:r>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57200" y="152400"/>
            <a:ext cx="8229600" cy="990600"/>
          </a:xfrm>
        </p:spPr>
        <p:txBody>
          <a:bodyPr/>
          <a:lstStyle/>
          <a:p>
            <a:pPr eaLnBrk="1" hangingPunct="1"/>
            <a:r>
              <a:rPr lang="en-US" sz="3200" b="1" smtClean="0">
                <a:solidFill>
                  <a:srgbClr val="FFCC00"/>
                </a:solidFill>
                <a:latin typeface="Verdana" pitchFamily="34" charset="0"/>
              </a:rPr>
              <a:t>STEPS FOR DETERMINATION OF ALP</a:t>
            </a:r>
          </a:p>
        </p:txBody>
      </p:sp>
      <p:sp>
        <p:nvSpPr>
          <p:cNvPr id="51203" name="Rectangle 3"/>
          <p:cNvSpPr>
            <a:spLocks noGrp="1" noChangeArrowheads="1"/>
          </p:cNvSpPr>
          <p:nvPr>
            <p:ph type="body" idx="1"/>
          </p:nvPr>
        </p:nvSpPr>
        <p:spPr>
          <a:xfrm>
            <a:off x="457200" y="1371600"/>
            <a:ext cx="8229600" cy="5105400"/>
          </a:xfrm>
        </p:spPr>
        <p:txBody>
          <a:bodyPr/>
          <a:lstStyle/>
          <a:p>
            <a:pPr eaLnBrk="1" hangingPunct="1">
              <a:lnSpc>
                <a:spcPct val="90000"/>
              </a:lnSpc>
              <a:buFontTx/>
              <a:buNone/>
            </a:pPr>
            <a:r>
              <a:rPr lang="en-US" sz="1800" b="1" smtClean="0">
                <a:solidFill>
                  <a:srgbClr val="FFCC00"/>
                </a:solidFill>
                <a:latin typeface="Verdana" pitchFamily="34" charset="0"/>
              </a:rPr>
              <a:t>STEPS INVOLVED IN THE DETERMINATION OF THE ALP:</a:t>
            </a:r>
          </a:p>
          <a:p>
            <a:pPr eaLnBrk="1" hangingPunct="1">
              <a:lnSpc>
                <a:spcPct val="90000"/>
              </a:lnSpc>
              <a:buFontTx/>
              <a:buNone/>
            </a:pPr>
            <a:endParaRPr lang="en-US" sz="1800" b="1" smtClean="0">
              <a:solidFill>
                <a:schemeClr val="bg1"/>
              </a:solidFill>
              <a:latin typeface="Verdana" pitchFamily="34" charset="0"/>
            </a:endParaRPr>
          </a:p>
          <a:p>
            <a:pPr eaLnBrk="1" hangingPunct="1">
              <a:lnSpc>
                <a:spcPct val="90000"/>
              </a:lnSpc>
              <a:buClr>
                <a:srgbClr val="FFCC00"/>
              </a:buClr>
              <a:buFont typeface="Wingdings" pitchFamily="2" charset="2"/>
              <a:buChar char="q"/>
            </a:pPr>
            <a:r>
              <a:rPr lang="en-US" sz="1800" smtClean="0">
                <a:solidFill>
                  <a:schemeClr val="bg1"/>
                </a:solidFill>
                <a:latin typeface="Verdana" pitchFamily="34" charset="0"/>
              </a:rPr>
              <a:t>Identification of </a:t>
            </a:r>
            <a:r>
              <a:rPr lang="en-US" sz="1800" b="1" smtClean="0">
                <a:solidFill>
                  <a:schemeClr val="bg1"/>
                </a:solidFill>
                <a:latin typeface="Verdana" pitchFamily="34" charset="0"/>
              </a:rPr>
              <a:t>the “International Transaction”</a:t>
            </a:r>
            <a:br>
              <a:rPr lang="en-US" sz="1800" b="1" smtClean="0">
                <a:solidFill>
                  <a:schemeClr val="bg1"/>
                </a:solidFill>
                <a:latin typeface="Verdana" pitchFamily="34" charset="0"/>
              </a:rPr>
            </a:br>
            <a:endParaRPr lang="en-US" sz="1800" smtClean="0">
              <a:solidFill>
                <a:schemeClr val="bg1"/>
              </a:solidFill>
              <a:latin typeface="Verdana" pitchFamily="34" charset="0"/>
            </a:endParaRPr>
          </a:p>
          <a:p>
            <a:pPr eaLnBrk="1" hangingPunct="1">
              <a:lnSpc>
                <a:spcPct val="90000"/>
              </a:lnSpc>
              <a:buClr>
                <a:srgbClr val="FFCC00"/>
              </a:buClr>
              <a:buFont typeface="Wingdings" pitchFamily="2" charset="2"/>
              <a:buChar char="q"/>
            </a:pPr>
            <a:r>
              <a:rPr lang="en-US" sz="1800" smtClean="0">
                <a:solidFill>
                  <a:schemeClr val="bg1"/>
                </a:solidFill>
                <a:latin typeface="Verdana" pitchFamily="34" charset="0"/>
              </a:rPr>
              <a:t>Identification of an </a:t>
            </a:r>
            <a:r>
              <a:rPr lang="en-US" sz="1800" b="1" smtClean="0">
                <a:solidFill>
                  <a:schemeClr val="bg1"/>
                </a:solidFill>
                <a:latin typeface="Verdana" pitchFamily="34" charset="0"/>
              </a:rPr>
              <a:t>“Uncontrolled Transaction”</a:t>
            </a:r>
            <a:br>
              <a:rPr lang="en-US" sz="1800" b="1" smtClean="0">
                <a:solidFill>
                  <a:schemeClr val="bg1"/>
                </a:solidFill>
                <a:latin typeface="Verdana" pitchFamily="34" charset="0"/>
              </a:rPr>
            </a:br>
            <a:endParaRPr lang="en-US" sz="1800" smtClean="0">
              <a:solidFill>
                <a:schemeClr val="bg1"/>
              </a:solidFill>
              <a:latin typeface="Verdana" pitchFamily="34" charset="0"/>
            </a:endParaRPr>
          </a:p>
          <a:p>
            <a:pPr algn="just" eaLnBrk="1" hangingPunct="1">
              <a:lnSpc>
                <a:spcPct val="90000"/>
              </a:lnSpc>
              <a:buClr>
                <a:srgbClr val="FFCC00"/>
              </a:buClr>
              <a:buFont typeface="Wingdings" pitchFamily="2" charset="2"/>
              <a:buChar char="q"/>
            </a:pPr>
            <a:r>
              <a:rPr lang="en-US" sz="1800" smtClean="0">
                <a:solidFill>
                  <a:schemeClr val="bg1"/>
                </a:solidFill>
                <a:latin typeface="Verdana" pitchFamily="34" charset="0"/>
              </a:rPr>
              <a:t>Identification and comparison of specific characteristics of the two transactions </a:t>
            </a:r>
            <a:r>
              <a:rPr lang="en-US" sz="1800" b="1" smtClean="0">
                <a:solidFill>
                  <a:schemeClr val="bg1"/>
                </a:solidFill>
                <a:latin typeface="Verdana" pitchFamily="34" charset="0"/>
              </a:rPr>
              <a:t>(Comparability</a:t>
            </a:r>
            <a:r>
              <a:rPr lang="en-US" sz="1800" smtClean="0">
                <a:solidFill>
                  <a:schemeClr val="bg1"/>
                </a:solidFill>
                <a:latin typeface="Verdana" pitchFamily="34" charset="0"/>
              </a:rPr>
              <a:t>) as per </a:t>
            </a:r>
            <a:r>
              <a:rPr lang="en-US" sz="1800" smtClean="0">
                <a:solidFill>
                  <a:srgbClr val="FFCC00"/>
                </a:solidFill>
                <a:latin typeface="Verdana" pitchFamily="34" charset="0"/>
              </a:rPr>
              <a:t>Rule 10A</a:t>
            </a:r>
            <a:r>
              <a:rPr lang="en-US" sz="1800" smtClean="0">
                <a:solidFill>
                  <a:schemeClr val="bg1"/>
                </a:solidFill>
                <a:latin typeface="Verdana" pitchFamily="34" charset="0"/>
              </a:rPr>
              <a:t> and </a:t>
            </a:r>
            <a:r>
              <a:rPr lang="en-US" sz="1800" smtClean="0">
                <a:solidFill>
                  <a:srgbClr val="FFCC00"/>
                </a:solidFill>
                <a:latin typeface="Verdana" pitchFamily="34" charset="0"/>
              </a:rPr>
              <a:t>10B</a:t>
            </a:r>
            <a:r>
              <a:rPr lang="en-US" sz="1800" smtClean="0">
                <a:solidFill>
                  <a:schemeClr val="bg1"/>
                </a:solidFill>
                <a:latin typeface="Verdana" pitchFamily="34" charset="0"/>
              </a:rPr>
              <a:t>. Finding out whether differences, if any, between the two transactions can be reconciled/resolved</a:t>
            </a:r>
          </a:p>
          <a:p>
            <a:pPr algn="just" eaLnBrk="1" hangingPunct="1">
              <a:lnSpc>
                <a:spcPct val="90000"/>
              </a:lnSpc>
              <a:buClr>
                <a:srgbClr val="FFCC00"/>
              </a:buClr>
              <a:buFont typeface="Wingdings" pitchFamily="2" charset="2"/>
              <a:buNone/>
            </a:pPr>
            <a:endParaRPr lang="en-US" sz="1800" smtClean="0">
              <a:solidFill>
                <a:schemeClr val="bg1"/>
              </a:solidFill>
              <a:latin typeface="Verdana" pitchFamily="34" charset="0"/>
            </a:endParaRPr>
          </a:p>
          <a:p>
            <a:pPr eaLnBrk="1" hangingPunct="1">
              <a:lnSpc>
                <a:spcPct val="90000"/>
              </a:lnSpc>
              <a:buClr>
                <a:srgbClr val="FFCC00"/>
              </a:buClr>
              <a:buFont typeface="Wingdings" pitchFamily="2" charset="2"/>
              <a:buChar char="q"/>
            </a:pPr>
            <a:r>
              <a:rPr lang="en-US" sz="1800" smtClean="0">
                <a:solidFill>
                  <a:schemeClr val="bg1"/>
                </a:solidFill>
                <a:latin typeface="Verdana" pitchFamily="34" charset="0"/>
              </a:rPr>
              <a:t>Ascertaining </a:t>
            </a:r>
            <a:r>
              <a:rPr lang="en-US" sz="1800" b="1" smtClean="0">
                <a:solidFill>
                  <a:schemeClr val="bg1"/>
                </a:solidFill>
                <a:latin typeface="Verdana" pitchFamily="34" charset="0"/>
              </a:rPr>
              <a:t>the most appropriate method</a:t>
            </a:r>
            <a:br>
              <a:rPr lang="en-US" sz="1800" b="1" smtClean="0">
                <a:solidFill>
                  <a:schemeClr val="bg1"/>
                </a:solidFill>
                <a:latin typeface="Verdana" pitchFamily="34" charset="0"/>
              </a:rPr>
            </a:br>
            <a:endParaRPr lang="en-US" sz="1800" smtClean="0">
              <a:solidFill>
                <a:schemeClr val="bg1"/>
              </a:solidFill>
              <a:latin typeface="Verdana" pitchFamily="34" charset="0"/>
            </a:endParaRPr>
          </a:p>
          <a:p>
            <a:pPr eaLnBrk="1" hangingPunct="1">
              <a:lnSpc>
                <a:spcPct val="90000"/>
              </a:lnSpc>
              <a:buClr>
                <a:srgbClr val="FFCC00"/>
              </a:buClr>
              <a:buFont typeface="Wingdings" pitchFamily="2" charset="2"/>
              <a:buChar char="q"/>
            </a:pPr>
            <a:r>
              <a:rPr lang="en-US" sz="1800" smtClean="0">
                <a:solidFill>
                  <a:schemeClr val="bg1"/>
                </a:solidFill>
                <a:latin typeface="Verdana" pitchFamily="34" charset="0"/>
              </a:rPr>
              <a:t>Determination of </a:t>
            </a:r>
            <a:r>
              <a:rPr lang="en-US" sz="1800" b="1" smtClean="0">
                <a:solidFill>
                  <a:schemeClr val="bg1"/>
                </a:solidFill>
                <a:latin typeface="Verdana" pitchFamily="34" charset="0"/>
              </a:rPr>
              <a:t>the arm’s length price</a:t>
            </a:r>
            <a:r>
              <a:rPr lang="en-US" sz="1800" smtClean="0">
                <a:solidFill>
                  <a:schemeClr val="bg1"/>
                </a:solidFill>
                <a:latin typeface="Verdana" pitchFamily="34" charset="0"/>
              </a:rPr>
              <a:t> by applying the method chosen.</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457200" y="152400"/>
            <a:ext cx="8229600" cy="762000"/>
          </a:xfrm>
        </p:spPr>
        <p:txBody>
          <a:bodyPr/>
          <a:lstStyle/>
          <a:p>
            <a:pPr eaLnBrk="1" hangingPunct="1"/>
            <a:r>
              <a:rPr lang="en-US" sz="3200" b="1" smtClean="0">
                <a:solidFill>
                  <a:srgbClr val="FFCC00"/>
                </a:solidFill>
                <a:latin typeface="Verdana" pitchFamily="34" charset="0"/>
              </a:rPr>
              <a:t>METHODS</a:t>
            </a:r>
            <a:r>
              <a:rPr lang="en-US" smtClean="0"/>
              <a:t> </a:t>
            </a:r>
          </a:p>
        </p:txBody>
      </p:sp>
      <p:sp>
        <p:nvSpPr>
          <p:cNvPr id="52227" name="Rectangle 3"/>
          <p:cNvSpPr>
            <a:spLocks noGrp="1" noChangeArrowheads="1"/>
          </p:cNvSpPr>
          <p:nvPr>
            <p:ph type="body" idx="1"/>
          </p:nvPr>
        </p:nvSpPr>
        <p:spPr>
          <a:xfrm>
            <a:off x="457200" y="1219200"/>
            <a:ext cx="8229600" cy="5334000"/>
          </a:xfrm>
        </p:spPr>
        <p:txBody>
          <a:bodyPr/>
          <a:lstStyle/>
          <a:p>
            <a:pPr eaLnBrk="1" hangingPunct="1">
              <a:buFontTx/>
              <a:buNone/>
            </a:pPr>
            <a:r>
              <a:rPr lang="en-US" sz="2000" b="1" smtClean="0">
                <a:solidFill>
                  <a:schemeClr val="bg1"/>
                </a:solidFill>
                <a:latin typeface="Verdana" pitchFamily="34" charset="0"/>
              </a:rPr>
              <a:t>The specific methods prescribed for computing arm’s</a:t>
            </a:r>
          </a:p>
          <a:p>
            <a:pPr eaLnBrk="1" hangingPunct="1">
              <a:buFontTx/>
              <a:buNone/>
            </a:pPr>
            <a:r>
              <a:rPr lang="en-US" sz="2000" b="1" smtClean="0">
                <a:solidFill>
                  <a:schemeClr val="bg1"/>
                </a:solidFill>
                <a:latin typeface="Verdana" pitchFamily="34" charset="0"/>
              </a:rPr>
              <a:t>length price, which are as follows:</a:t>
            </a:r>
          </a:p>
          <a:p>
            <a:pPr eaLnBrk="1" hangingPunct="1"/>
            <a:endParaRPr lang="en-US" sz="2000" b="1" smtClean="0">
              <a:solidFill>
                <a:schemeClr val="bg1"/>
              </a:solidFill>
              <a:latin typeface="Verdana" pitchFamily="34" charset="0"/>
            </a:endParaRPr>
          </a:p>
          <a:p>
            <a:pPr eaLnBrk="1" hangingPunct="1">
              <a:buClr>
                <a:srgbClr val="FFCC00"/>
              </a:buClr>
              <a:buFont typeface="Wingdings" pitchFamily="2" charset="2"/>
              <a:buChar char="q"/>
            </a:pPr>
            <a:r>
              <a:rPr lang="en-US" sz="2000" b="1" smtClean="0">
                <a:solidFill>
                  <a:schemeClr val="bg1"/>
                </a:solidFill>
                <a:latin typeface="Verdana" pitchFamily="34" charset="0"/>
              </a:rPr>
              <a:t>TRADITIONAL TRANSACTION METHOD</a:t>
            </a:r>
          </a:p>
          <a:p>
            <a:pPr eaLnBrk="1" hangingPunct="1">
              <a:buClr>
                <a:srgbClr val="FFCC00"/>
              </a:buClr>
              <a:buFont typeface="Wingdings" pitchFamily="2" charset="2"/>
              <a:buChar char="q"/>
            </a:pPr>
            <a:endParaRPr lang="en-US" sz="2000" b="1" smtClean="0">
              <a:solidFill>
                <a:schemeClr val="bg1"/>
              </a:solidFill>
              <a:latin typeface="Verdana" pitchFamily="34" charset="0"/>
            </a:endParaRPr>
          </a:p>
          <a:p>
            <a:pPr eaLnBrk="1" hangingPunct="1">
              <a:buClr>
                <a:srgbClr val="FFCC00"/>
              </a:buClr>
              <a:buFont typeface="Wingdings" pitchFamily="2" charset="2"/>
              <a:buChar char="q"/>
            </a:pPr>
            <a:r>
              <a:rPr lang="en-US" sz="2000" b="1" smtClean="0">
                <a:solidFill>
                  <a:schemeClr val="bg1"/>
                </a:solidFill>
                <a:latin typeface="Verdana" pitchFamily="34" charset="0"/>
              </a:rPr>
              <a:t>TRANSACTIONAL PROFIT METHOD</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57200" y="0"/>
            <a:ext cx="8229600" cy="1143000"/>
          </a:xfrm>
        </p:spPr>
        <p:txBody>
          <a:bodyPr/>
          <a:lstStyle/>
          <a:p>
            <a:pPr eaLnBrk="1" hangingPunct="1"/>
            <a:r>
              <a:rPr lang="en-US" sz="3200" b="1" smtClean="0">
                <a:solidFill>
                  <a:srgbClr val="FFCC00"/>
                </a:solidFill>
                <a:latin typeface="Verdana" pitchFamily="34" charset="0"/>
              </a:rPr>
              <a:t/>
            </a:r>
            <a:br>
              <a:rPr lang="en-US" sz="3200" b="1" smtClean="0">
                <a:solidFill>
                  <a:srgbClr val="FFCC00"/>
                </a:solidFill>
                <a:latin typeface="Verdana" pitchFamily="34" charset="0"/>
              </a:rPr>
            </a:br>
            <a:r>
              <a:rPr lang="en-US" sz="3200" b="1" smtClean="0">
                <a:solidFill>
                  <a:srgbClr val="FFCC00"/>
                </a:solidFill>
                <a:latin typeface="Verdana" pitchFamily="34" charset="0"/>
              </a:rPr>
              <a:t/>
            </a:r>
            <a:br>
              <a:rPr lang="en-US" sz="3200" b="1" smtClean="0">
                <a:solidFill>
                  <a:srgbClr val="FFCC00"/>
                </a:solidFill>
                <a:latin typeface="Verdana" pitchFamily="34" charset="0"/>
              </a:rPr>
            </a:br>
            <a:r>
              <a:rPr lang="en-US" sz="3200" b="1" smtClean="0">
                <a:solidFill>
                  <a:srgbClr val="FFCC00"/>
                </a:solidFill>
                <a:latin typeface="Verdana" pitchFamily="34" charset="0"/>
              </a:rPr>
              <a:t>TRADITIONAL TRANSACTION METHOD</a:t>
            </a:r>
            <a:br>
              <a:rPr lang="en-US" sz="3200" b="1" smtClean="0">
                <a:solidFill>
                  <a:srgbClr val="FFCC00"/>
                </a:solidFill>
                <a:latin typeface="Verdana" pitchFamily="34" charset="0"/>
              </a:rPr>
            </a:br>
            <a:endParaRPr lang="en-US" sz="3200" b="1" smtClean="0">
              <a:solidFill>
                <a:srgbClr val="FFCC00"/>
              </a:solidFill>
              <a:latin typeface="Verdana" pitchFamily="34" charset="0"/>
            </a:endParaRPr>
          </a:p>
        </p:txBody>
      </p:sp>
      <p:sp>
        <p:nvSpPr>
          <p:cNvPr id="53251" name="Rectangle 3"/>
          <p:cNvSpPr>
            <a:spLocks noGrp="1" noChangeArrowheads="1"/>
          </p:cNvSpPr>
          <p:nvPr>
            <p:ph type="body" idx="1"/>
          </p:nvPr>
        </p:nvSpPr>
        <p:spPr>
          <a:xfrm>
            <a:off x="304800" y="1524000"/>
            <a:ext cx="8229600" cy="4525963"/>
          </a:xfrm>
        </p:spPr>
        <p:txBody>
          <a:bodyPr/>
          <a:lstStyle/>
          <a:p>
            <a:pPr eaLnBrk="1" hangingPunct="1">
              <a:buFont typeface="Wingdings" pitchFamily="2" charset="2"/>
              <a:buChar char="q"/>
            </a:pPr>
            <a:r>
              <a:rPr lang="en-US" sz="1600" b="1" smtClean="0">
                <a:solidFill>
                  <a:srgbClr val="FFCC00"/>
                </a:solidFill>
                <a:latin typeface="Verdana" pitchFamily="34" charset="0"/>
              </a:rPr>
              <a:t>COMPARABLE UNCONTROLLED PRICE METHOD: </a:t>
            </a:r>
          </a:p>
          <a:p>
            <a:pPr algn="just" eaLnBrk="1" hangingPunct="1">
              <a:buFont typeface="Wingdings" pitchFamily="2" charset="2"/>
              <a:buNone/>
            </a:pPr>
            <a:r>
              <a:rPr lang="en-US" sz="1600" b="1" smtClean="0">
                <a:solidFill>
                  <a:schemeClr val="bg1"/>
                </a:solidFill>
                <a:latin typeface="Verdana" pitchFamily="34" charset="0"/>
              </a:rPr>
              <a:t>	Under this method, the first step is to identify the price charged or paid for property transferred or services provided in a comparable uncontrolled transaction. Then such price is to be adjusted on account of differences, which could materially affect the price in the open market, if any, between the transactions being compared or between the enterprises entering into such transaction. Such adjusted price can be called as arm’s length price computed under this method. This method involves comparison of prices both internal and external.</a:t>
            </a:r>
          </a:p>
          <a:p>
            <a:pPr eaLnBrk="1" hangingPunct="1">
              <a:buFont typeface="Wingdings" pitchFamily="2" charset="2"/>
              <a:buNone/>
            </a:pPr>
            <a:endParaRPr lang="en-US" sz="1600" b="1" smtClean="0">
              <a:solidFill>
                <a:schemeClr val="bg1"/>
              </a:solidFill>
              <a:latin typeface="Verdana" pitchFamily="34" charset="0"/>
            </a:endParaRPr>
          </a:p>
          <a:p>
            <a:pPr eaLnBrk="1" hangingPunct="1">
              <a:buClr>
                <a:srgbClr val="FFCC00"/>
              </a:buClr>
              <a:buFont typeface="Wingdings" pitchFamily="2" charset="2"/>
              <a:buChar char="q"/>
            </a:pPr>
            <a:r>
              <a:rPr lang="en-US" sz="1600" b="1" smtClean="0">
                <a:solidFill>
                  <a:srgbClr val="FFCC00"/>
                </a:solidFill>
                <a:latin typeface="Verdana" pitchFamily="34" charset="0"/>
              </a:rPr>
              <a:t>RESALE PRICE METHOD:</a:t>
            </a:r>
          </a:p>
          <a:p>
            <a:pPr algn="just" eaLnBrk="1" hangingPunct="1">
              <a:buClr>
                <a:srgbClr val="FFCC00"/>
              </a:buClr>
              <a:buFont typeface="Wingdings" pitchFamily="2" charset="2"/>
              <a:buNone/>
            </a:pPr>
            <a:r>
              <a:rPr lang="en-US" sz="1600" b="1" smtClean="0">
                <a:solidFill>
                  <a:schemeClr val="bg1"/>
                </a:solidFill>
                <a:latin typeface="Verdana" pitchFamily="34" charset="0"/>
              </a:rPr>
              <a:t>	Under this method, the first step is to identify the price at which property purchased or services obtained by the enterprise from an “Associated enterprise” is resold or are provided to an unrelated enterprise. From such resale price, the amount of a normal gross profit margin accruing to the enterprise or to an unrelated enterprise from same or similar transaction is to be reduced. The price so arrived is further reduced by the expenses incurred by the</a:t>
            </a:r>
          </a:p>
          <a:p>
            <a:pPr eaLnBrk="1" hangingPunct="1">
              <a:buFontTx/>
              <a:buNone/>
            </a:pPr>
            <a:r>
              <a:rPr lang="en-US" sz="1400" b="1" smtClean="0">
                <a:solidFill>
                  <a:schemeClr val="accent1"/>
                </a:solidFill>
                <a:latin typeface="Verdana" pitchFamily="34" charset="0"/>
              </a:rPr>
              <a:t>							        </a:t>
            </a:r>
            <a:r>
              <a:rPr lang="en-US" sz="1400" b="1" smtClean="0">
                <a:solidFill>
                  <a:srgbClr val="FFCC00"/>
                </a:solidFill>
                <a:latin typeface="Verdana" pitchFamily="34" charset="0"/>
              </a:rPr>
              <a:t>COND Next Slide……</a:t>
            </a:r>
          </a:p>
          <a:p>
            <a:pPr eaLnBrk="1" hangingPunct="1">
              <a:buClr>
                <a:srgbClr val="FFCC00"/>
              </a:buClr>
              <a:buFont typeface="Wingdings" pitchFamily="2" charset="2"/>
              <a:buNone/>
            </a:pPr>
            <a:endParaRPr lang="en-US" sz="1400" b="1" smtClean="0">
              <a:solidFill>
                <a:schemeClr val="bg1"/>
              </a:solidFill>
              <a:latin typeface="Verdana" pitchFamily="34" charset="0"/>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type="body" idx="1"/>
          </p:nvPr>
        </p:nvSpPr>
        <p:spPr>
          <a:xfrm>
            <a:off x="457200" y="381000"/>
            <a:ext cx="8229600" cy="6019800"/>
          </a:xfrm>
        </p:spPr>
        <p:txBody>
          <a:bodyPr/>
          <a:lstStyle/>
          <a:p>
            <a:pPr algn="just" eaLnBrk="1" hangingPunct="1">
              <a:buFontTx/>
              <a:buNone/>
            </a:pPr>
            <a:r>
              <a:rPr lang="en-US" sz="700" b="1" smtClean="0">
                <a:solidFill>
                  <a:schemeClr val="bg1"/>
                </a:solidFill>
                <a:latin typeface="Verdana" pitchFamily="34" charset="0"/>
              </a:rPr>
              <a:t>	</a:t>
            </a:r>
            <a:r>
              <a:rPr lang="en-US" sz="1600" b="1" smtClean="0">
                <a:solidFill>
                  <a:schemeClr val="bg1"/>
                </a:solidFill>
                <a:latin typeface="Verdana" pitchFamily="34" charset="0"/>
              </a:rPr>
              <a:t>enterprise in connection with the said transaction. Then such price is to be adjusted to take into account the functional and other differences, including differences in accounting practices, which could materially affect the amount of gross profit margin in the open market, between the transactions being compared or between the enterprises entering into such transactions. Such adjusted price can be called as arm’s length price computed under this method.</a:t>
            </a:r>
          </a:p>
          <a:p>
            <a:pPr eaLnBrk="1" hangingPunct="1">
              <a:buFontTx/>
              <a:buNone/>
            </a:pPr>
            <a:endParaRPr lang="en-US" sz="1600" b="1" smtClean="0">
              <a:solidFill>
                <a:schemeClr val="bg1"/>
              </a:solidFill>
              <a:latin typeface="Verdana" pitchFamily="34" charset="0"/>
            </a:endParaRPr>
          </a:p>
          <a:p>
            <a:pPr eaLnBrk="1" hangingPunct="1">
              <a:buClr>
                <a:srgbClr val="FFCC00"/>
              </a:buClr>
              <a:buFont typeface="Wingdings" pitchFamily="2" charset="2"/>
              <a:buChar char="q"/>
            </a:pPr>
            <a:r>
              <a:rPr lang="en-US" sz="1600" b="1" smtClean="0">
                <a:solidFill>
                  <a:srgbClr val="FFCC00"/>
                </a:solidFill>
                <a:latin typeface="Verdana" pitchFamily="34" charset="0"/>
              </a:rPr>
              <a:t>COST PLUS METHOD:</a:t>
            </a:r>
          </a:p>
          <a:p>
            <a:pPr algn="just" eaLnBrk="1" hangingPunct="1">
              <a:buFontTx/>
              <a:buNone/>
            </a:pPr>
            <a:r>
              <a:rPr lang="en-US" sz="1600" b="1" smtClean="0">
                <a:solidFill>
                  <a:schemeClr val="bg1"/>
                </a:solidFill>
                <a:latin typeface="Verdana" pitchFamily="34" charset="0"/>
              </a:rPr>
              <a:t>	Under this method, the first step is to determine the direct and indirect cost of production incurred by the enterprise in respect of property transferred or services provided to an associated enterprise. The next step is to determine the normal gross profit mark-up to such costs computed according to the same accounting norms of the enterprise or unrelated enterprise in connection with the same or similar comparable uncontrolled transaction. The said normal gross profit mark-up is to be adjusted on account of functional and other differences if any, which could materially affect such profit mark-up in the open market, between the transactions being compared or between the enterprises entering into such transaction. Such profit mark-up is to be added in the cost calculated as per the first step. The sum so arrived at, can be called as arm’s length price computed under this method.</a:t>
            </a:r>
          </a:p>
          <a:p>
            <a:pPr algn="just" eaLnBrk="1" hangingPunct="1">
              <a:buFontTx/>
              <a:buNone/>
            </a:pPr>
            <a:r>
              <a:rPr lang="en-US" sz="1400" b="1" smtClean="0">
                <a:solidFill>
                  <a:schemeClr val="accent1"/>
                </a:solidFill>
                <a:latin typeface="Verdana" pitchFamily="34" charset="0"/>
              </a:rPr>
              <a:t>							</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457200" y="152400"/>
            <a:ext cx="8229600" cy="914400"/>
          </a:xfrm>
        </p:spPr>
        <p:txBody>
          <a:bodyPr/>
          <a:lstStyle/>
          <a:p>
            <a:pPr eaLnBrk="1" hangingPunct="1"/>
            <a:r>
              <a:rPr lang="en-US" sz="3200" b="1" smtClean="0">
                <a:solidFill>
                  <a:srgbClr val="FFCC00"/>
                </a:solidFill>
                <a:latin typeface="Verdana" pitchFamily="34" charset="0"/>
              </a:rPr>
              <a:t>TRANSACTIONAL PROFIT METHOD</a:t>
            </a:r>
          </a:p>
        </p:txBody>
      </p:sp>
      <p:sp>
        <p:nvSpPr>
          <p:cNvPr id="55299" name="Rectangle 3"/>
          <p:cNvSpPr>
            <a:spLocks noGrp="1" noChangeArrowheads="1"/>
          </p:cNvSpPr>
          <p:nvPr>
            <p:ph type="body" idx="1"/>
          </p:nvPr>
        </p:nvSpPr>
        <p:spPr>
          <a:xfrm>
            <a:off x="304800" y="1066800"/>
            <a:ext cx="8382000" cy="5486400"/>
          </a:xfrm>
        </p:spPr>
        <p:txBody>
          <a:bodyPr/>
          <a:lstStyle/>
          <a:p>
            <a:pPr marL="609600" indent="-609600" eaLnBrk="1" hangingPunct="1">
              <a:buFont typeface="Wingdings" pitchFamily="2" charset="2"/>
              <a:buChar char="q"/>
            </a:pPr>
            <a:r>
              <a:rPr lang="en-US" sz="1600" b="1" smtClean="0">
                <a:solidFill>
                  <a:srgbClr val="FFCC00"/>
                </a:solidFill>
                <a:latin typeface="Verdana" pitchFamily="34" charset="0"/>
              </a:rPr>
              <a:t>PROFIT SPLIT METHOD:</a:t>
            </a:r>
          </a:p>
          <a:p>
            <a:pPr marL="609600" indent="-609600" algn="just" eaLnBrk="1" hangingPunct="1">
              <a:buFont typeface="Wingdings" pitchFamily="2" charset="2"/>
              <a:buNone/>
            </a:pPr>
            <a:r>
              <a:rPr lang="en-US" sz="1600" smtClean="0">
                <a:solidFill>
                  <a:schemeClr val="bg1"/>
                </a:solidFill>
                <a:latin typeface="Verdana" pitchFamily="34" charset="0"/>
              </a:rPr>
              <a:t>	</a:t>
            </a:r>
            <a:r>
              <a:rPr lang="en-US" sz="1600" b="1" smtClean="0">
                <a:solidFill>
                  <a:schemeClr val="bg1"/>
                </a:solidFill>
                <a:latin typeface="Verdana" pitchFamily="34" charset="0"/>
              </a:rPr>
              <a:t>Under this method, the first step is to determine the combined net profit of the “Associated enterprise” arising from the international transaction in which the enterprises are engaged. After that the relative contribution made by each of the associated enterprise the combined net profit is evaluated on the basis of the functions performed, assets employed or to be employed, reliable external data and risks assumed by each enterprise. The combined net profit is then split amongst the enterprises in proportion of their relative contributions and such apportioned profit shall be taken into account to arrive at the arm’s length price in relation to the international transaction.</a:t>
            </a:r>
          </a:p>
          <a:p>
            <a:pPr marL="609600" indent="-609600" eaLnBrk="1" hangingPunct="1">
              <a:buFont typeface="Wingdings" pitchFamily="2" charset="2"/>
              <a:buNone/>
            </a:pPr>
            <a:r>
              <a:rPr lang="en-US" sz="1600" b="1" smtClean="0">
                <a:solidFill>
                  <a:schemeClr val="bg1"/>
                </a:solidFill>
                <a:latin typeface="Verdana" pitchFamily="34" charset="0"/>
              </a:rPr>
              <a:t> </a:t>
            </a:r>
          </a:p>
          <a:p>
            <a:pPr marL="609600" indent="-609600" eaLnBrk="1" hangingPunct="1">
              <a:buClr>
                <a:srgbClr val="FFCC00"/>
              </a:buClr>
              <a:buFont typeface="Wingdings" pitchFamily="2" charset="2"/>
              <a:buChar char="q"/>
            </a:pPr>
            <a:r>
              <a:rPr lang="en-US" sz="1600" b="1" smtClean="0">
                <a:solidFill>
                  <a:srgbClr val="FFCC00"/>
                </a:solidFill>
                <a:latin typeface="Verdana" pitchFamily="34" charset="0"/>
              </a:rPr>
              <a:t>TRANSACTIONAL NET MARGIN METHOD:</a:t>
            </a:r>
          </a:p>
          <a:p>
            <a:pPr marL="609600" indent="-609600" algn="just" eaLnBrk="1" hangingPunct="1">
              <a:buClr>
                <a:srgbClr val="FFCC00"/>
              </a:buClr>
              <a:buFont typeface="Wingdings" pitchFamily="2" charset="2"/>
              <a:buNone/>
            </a:pPr>
            <a:r>
              <a:rPr lang="en-US" sz="1600" smtClean="0">
                <a:solidFill>
                  <a:schemeClr val="bg1"/>
                </a:solidFill>
                <a:latin typeface="Verdana" pitchFamily="34" charset="0"/>
              </a:rPr>
              <a:t>	</a:t>
            </a:r>
            <a:r>
              <a:rPr lang="en-US" sz="1600" b="1" smtClean="0">
                <a:solidFill>
                  <a:schemeClr val="bg1"/>
                </a:solidFill>
                <a:latin typeface="Verdana" pitchFamily="34" charset="0"/>
              </a:rPr>
              <a:t>Under this method, first the net profit margin realized by the enterprise from an international transaction entered into with an “Associated enterprise” is computed in relation to costs incurred or sales effected or assets employed or to be employed or any other relevant base. Then the net profit margin realized</a:t>
            </a:r>
          </a:p>
          <a:p>
            <a:pPr marL="609600" indent="-609600" eaLnBrk="1" hangingPunct="1">
              <a:buClr>
                <a:srgbClr val="FFCC00"/>
              </a:buClr>
              <a:buFont typeface="Wingdings" pitchFamily="2" charset="2"/>
              <a:buNone/>
            </a:pPr>
            <a:endParaRPr lang="en-US" sz="1400" b="1" smtClean="0">
              <a:solidFill>
                <a:schemeClr val="bg1"/>
              </a:solidFill>
              <a:latin typeface="Verdana" pitchFamily="34" charset="0"/>
            </a:endParaRPr>
          </a:p>
          <a:p>
            <a:pPr marL="609600" indent="-609600" eaLnBrk="1" hangingPunct="1">
              <a:buFontTx/>
              <a:buNone/>
            </a:pPr>
            <a:r>
              <a:rPr lang="en-US" sz="1400" b="1" smtClean="0">
                <a:solidFill>
                  <a:schemeClr val="accent1"/>
                </a:solidFill>
                <a:latin typeface="Verdana" pitchFamily="34" charset="0"/>
              </a:rPr>
              <a:t>							    </a:t>
            </a:r>
            <a:r>
              <a:rPr lang="en-US" sz="1400" b="1" smtClean="0">
                <a:solidFill>
                  <a:srgbClr val="FFCC00"/>
                </a:solidFill>
                <a:latin typeface="Verdana" pitchFamily="34" charset="0"/>
              </a:rPr>
              <a:t>COND Next Slide……</a:t>
            </a:r>
          </a:p>
          <a:p>
            <a:pPr marL="609600" indent="-609600" eaLnBrk="1" hangingPunct="1">
              <a:buClr>
                <a:srgbClr val="FFCC00"/>
              </a:buClr>
              <a:buFont typeface="Wingdings" pitchFamily="2" charset="2"/>
              <a:buNone/>
            </a:pPr>
            <a:endParaRPr lang="en-US" sz="1600" b="1" smtClean="0">
              <a:solidFill>
                <a:schemeClr val="bg1"/>
              </a:solidFill>
              <a:latin typeface="Verdana" pitchFamily="34" charset="0"/>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type="body" idx="1"/>
          </p:nvPr>
        </p:nvSpPr>
        <p:spPr>
          <a:xfrm>
            <a:off x="457200" y="685800"/>
            <a:ext cx="8229600" cy="5715000"/>
          </a:xfrm>
        </p:spPr>
        <p:txBody>
          <a:bodyPr/>
          <a:lstStyle/>
          <a:p>
            <a:pPr algn="just" eaLnBrk="1" hangingPunct="1">
              <a:buFontTx/>
              <a:buNone/>
            </a:pPr>
            <a:r>
              <a:rPr lang="en-US" sz="1600" b="1" smtClean="0">
                <a:solidFill>
                  <a:schemeClr val="bg1"/>
                </a:solidFill>
                <a:latin typeface="Verdana" pitchFamily="34" charset="0"/>
              </a:rPr>
              <a:t>	by the enterprise or by an unrelated enterprise from a comparable uncontrolled transaction is computed with regard to the same base. Such net profit margin arising in comparable uncontrolled transactions is to be adjusted on account of differences if any, which could materially affect the net profit margin in the open market, between the transactions being compared or between the enterprises entering into such transaction.</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457200" y="152400"/>
            <a:ext cx="8229600" cy="685800"/>
          </a:xfrm>
        </p:spPr>
        <p:txBody>
          <a:bodyPr/>
          <a:lstStyle/>
          <a:p>
            <a:pPr eaLnBrk="1" hangingPunct="1"/>
            <a:r>
              <a:rPr lang="en-US" sz="3200" b="1" smtClean="0">
                <a:solidFill>
                  <a:srgbClr val="FFCC00"/>
                </a:solidFill>
                <a:latin typeface="Verdana" pitchFamily="34" charset="0"/>
              </a:rPr>
              <a:t>SUMMARY OF METHODS</a:t>
            </a:r>
          </a:p>
        </p:txBody>
      </p:sp>
      <p:graphicFrame>
        <p:nvGraphicFramePr>
          <p:cNvPr id="13558" name="Group 246"/>
          <p:cNvGraphicFramePr>
            <a:graphicFrameLocks noGrp="1"/>
          </p:cNvGraphicFramePr>
          <p:nvPr>
            <p:ph idx="1"/>
          </p:nvPr>
        </p:nvGraphicFramePr>
        <p:xfrm>
          <a:off x="457200" y="762000"/>
          <a:ext cx="8229600" cy="5268913"/>
        </p:xfrm>
        <a:graphic>
          <a:graphicData uri="http://schemas.openxmlformats.org/drawingml/2006/table">
            <a:tbl>
              <a:tblPr/>
              <a:tblGrid>
                <a:gridCol w="1295400"/>
                <a:gridCol w="1997075"/>
                <a:gridCol w="1644650"/>
                <a:gridCol w="1387475"/>
                <a:gridCol w="1905000"/>
              </a:tblGrid>
              <a:tr h="609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Verdana" pitchFamily="34" charset="0"/>
                        </a:rPr>
                        <a:t>Methods</a:t>
                      </a:r>
                      <a:r>
                        <a:rPr kumimoji="0" lang="en-US" sz="1400" b="0" i="0" u="none" strike="noStrike" cap="none" normalizeH="0" baseline="0" smtClean="0">
                          <a:ln>
                            <a:noFill/>
                          </a:ln>
                          <a:solidFill>
                            <a:schemeClr val="tx1"/>
                          </a:solidFill>
                          <a:effectLst/>
                          <a:latin typeface="Verdana" pitchFamily="34" charset="0"/>
                        </a:rPr>
                        <a:t> </a:t>
                      </a:r>
                    </a:p>
                  </a:txBody>
                  <a:tcPr horzOverflow="overflow">
                    <a:lnL w="12700" cap="flat" cmpd="sng" algn="ctr">
                      <a:solidFill>
                        <a:srgbClr val="FF9933"/>
                      </a:solidFill>
                      <a:prstDash val="solid"/>
                      <a:round/>
                      <a:headEnd type="none" w="med" len="med"/>
                      <a:tailEnd type="none" w="med" len="med"/>
                    </a:lnL>
                    <a:lnR w="12700" cap="flat" cmpd="sng" algn="ctr">
                      <a:solidFill>
                        <a:srgbClr val="FF9933"/>
                      </a:solidFill>
                      <a:prstDash val="solid"/>
                      <a:round/>
                      <a:headEnd type="none" w="med" len="med"/>
                      <a:tailEnd type="none" w="med" len="med"/>
                    </a:lnR>
                    <a:lnT w="12700" cap="flat" cmpd="sng" algn="ctr">
                      <a:solidFill>
                        <a:srgbClr val="FF9933"/>
                      </a:solidFill>
                      <a:prstDash val="solid"/>
                      <a:round/>
                      <a:headEnd type="none" w="med" len="med"/>
                      <a:tailEnd type="none" w="med" len="med"/>
                    </a:lnT>
                    <a:lnB w="12700" cap="flat" cmpd="sng" algn="ctr">
                      <a:solidFill>
                        <a:srgbClr val="FF9933"/>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Verdana" pitchFamily="34" charset="0"/>
                        </a:rPr>
                        <a:t>Product Comparability</a:t>
                      </a:r>
                      <a:r>
                        <a:rPr kumimoji="0" lang="en-US" sz="1400" b="0" i="0" u="none" strike="noStrike" cap="none" normalizeH="0" baseline="0" smtClean="0">
                          <a:ln>
                            <a:noFill/>
                          </a:ln>
                          <a:solidFill>
                            <a:schemeClr val="tx1"/>
                          </a:solidFill>
                          <a:effectLst/>
                          <a:latin typeface="Verdana" pitchFamily="34" charset="0"/>
                        </a:rPr>
                        <a:t> </a:t>
                      </a:r>
                    </a:p>
                  </a:txBody>
                  <a:tcPr horzOverflow="overflow">
                    <a:lnL w="12700" cap="flat" cmpd="sng" algn="ctr">
                      <a:solidFill>
                        <a:srgbClr val="FF9933"/>
                      </a:solidFill>
                      <a:prstDash val="solid"/>
                      <a:round/>
                      <a:headEnd type="none" w="med" len="med"/>
                      <a:tailEnd type="none" w="med" len="med"/>
                    </a:lnL>
                    <a:lnR w="12700" cap="flat" cmpd="sng" algn="ctr">
                      <a:solidFill>
                        <a:srgbClr val="FF9933"/>
                      </a:solidFill>
                      <a:prstDash val="solid"/>
                      <a:round/>
                      <a:headEnd type="none" w="med" len="med"/>
                      <a:tailEnd type="none" w="med" len="med"/>
                    </a:lnR>
                    <a:lnT w="12700" cap="flat" cmpd="sng" algn="ctr">
                      <a:solidFill>
                        <a:srgbClr val="FF9933"/>
                      </a:solidFill>
                      <a:prstDash val="solid"/>
                      <a:round/>
                      <a:headEnd type="none" w="med" len="med"/>
                      <a:tailEnd type="none" w="med" len="med"/>
                    </a:lnT>
                    <a:lnB w="12700" cap="flat" cmpd="sng" algn="ctr">
                      <a:solidFill>
                        <a:srgbClr val="FF9933"/>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Verdana" pitchFamily="34" charset="0"/>
                        </a:rPr>
                        <a:t>Functional comparability</a:t>
                      </a:r>
                      <a:r>
                        <a:rPr kumimoji="0" lang="en-US" sz="1400" b="0" i="0" u="none" strike="noStrike" cap="none" normalizeH="0" baseline="0" smtClean="0">
                          <a:ln>
                            <a:noFill/>
                          </a:ln>
                          <a:solidFill>
                            <a:schemeClr val="tx1"/>
                          </a:solidFill>
                          <a:effectLst/>
                          <a:latin typeface="Verdana" pitchFamily="34" charset="0"/>
                        </a:rPr>
                        <a:t> </a:t>
                      </a:r>
                    </a:p>
                  </a:txBody>
                  <a:tcPr horzOverflow="overflow">
                    <a:lnL w="12700" cap="flat" cmpd="sng" algn="ctr">
                      <a:solidFill>
                        <a:srgbClr val="FF9933"/>
                      </a:solidFill>
                      <a:prstDash val="solid"/>
                      <a:round/>
                      <a:headEnd type="none" w="med" len="med"/>
                      <a:tailEnd type="none" w="med" len="med"/>
                    </a:lnL>
                    <a:lnR w="12700" cap="flat" cmpd="sng" algn="ctr">
                      <a:solidFill>
                        <a:srgbClr val="FF9933"/>
                      </a:solidFill>
                      <a:prstDash val="solid"/>
                      <a:round/>
                      <a:headEnd type="none" w="med" len="med"/>
                      <a:tailEnd type="none" w="med" len="med"/>
                    </a:lnR>
                    <a:lnT w="12700" cap="flat" cmpd="sng" algn="ctr">
                      <a:solidFill>
                        <a:srgbClr val="FF9933"/>
                      </a:solidFill>
                      <a:prstDash val="solid"/>
                      <a:round/>
                      <a:headEnd type="none" w="med" len="med"/>
                      <a:tailEnd type="none" w="med" len="med"/>
                    </a:lnT>
                    <a:lnB w="12700" cap="flat" cmpd="sng" algn="ctr">
                      <a:solidFill>
                        <a:srgbClr val="FF9933"/>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Verdana" pitchFamily="34" charset="0"/>
                        </a:rPr>
                        <a:t>Approach</a:t>
                      </a:r>
                      <a:r>
                        <a:rPr kumimoji="0" lang="en-US" sz="1400" b="0" i="0" u="none" strike="noStrike" cap="none" normalizeH="0" baseline="0" smtClean="0">
                          <a:ln>
                            <a:noFill/>
                          </a:ln>
                          <a:solidFill>
                            <a:schemeClr val="tx1"/>
                          </a:solidFill>
                          <a:effectLst/>
                          <a:latin typeface="Verdana" pitchFamily="34" charset="0"/>
                        </a:rPr>
                        <a:t> </a:t>
                      </a:r>
                    </a:p>
                  </a:txBody>
                  <a:tcPr horzOverflow="overflow">
                    <a:lnL w="12700" cap="flat" cmpd="sng" algn="ctr">
                      <a:solidFill>
                        <a:srgbClr val="FF9933"/>
                      </a:solidFill>
                      <a:prstDash val="solid"/>
                      <a:round/>
                      <a:headEnd type="none" w="med" len="med"/>
                      <a:tailEnd type="none" w="med" len="med"/>
                    </a:lnL>
                    <a:lnR w="12700" cap="flat" cmpd="sng" algn="ctr">
                      <a:solidFill>
                        <a:srgbClr val="FF9933"/>
                      </a:solidFill>
                      <a:prstDash val="solid"/>
                      <a:round/>
                      <a:headEnd type="none" w="med" len="med"/>
                      <a:tailEnd type="none" w="med" len="med"/>
                    </a:lnR>
                    <a:lnT w="12700" cap="flat" cmpd="sng" algn="ctr">
                      <a:solidFill>
                        <a:srgbClr val="FF9933"/>
                      </a:solidFill>
                      <a:prstDash val="solid"/>
                      <a:round/>
                      <a:headEnd type="none" w="med" len="med"/>
                      <a:tailEnd type="none" w="med" len="med"/>
                    </a:lnT>
                    <a:lnB w="12700" cap="flat" cmpd="sng" algn="ctr">
                      <a:solidFill>
                        <a:srgbClr val="FF9933"/>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Verdana" pitchFamily="34" charset="0"/>
                        </a:rPr>
                        <a:t>Remarks</a:t>
                      </a:r>
                    </a:p>
                  </a:txBody>
                  <a:tcPr horzOverflow="overflow">
                    <a:lnL w="12700" cap="flat" cmpd="sng" algn="ctr">
                      <a:solidFill>
                        <a:srgbClr val="FF9933"/>
                      </a:solidFill>
                      <a:prstDash val="solid"/>
                      <a:round/>
                      <a:headEnd type="none" w="med" len="med"/>
                      <a:tailEnd type="none" w="med" len="med"/>
                    </a:lnL>
                    <a:lnR w="12700" cap="flat" cmpd="sng" algn="ctr">
                      <a:solidFill>
                        <a:srgbClr val="FF9933"/>
                      </a:solidFill>
                      <a:prstDash val="solid"/>
                      <a:round/>
                      <a:headEnd type="none" w="med" len="med"/>
                      <a:tailEnd type="none" w="med" len="med"/>
                    </a:lnR>
                    <a:lnT w="12700" cap="flat" cmpd="sng" algn="ctr">
                      <a:solidFill>
                        <a:srgbClr val="FF9933"/>
                      </a:solidFill>
                      <a:prstDash val="solid"/>
                      <a:round/>
                      <a:headEnd type="none" w="med" len="med"/>
                      <a:tailEnd type="none" w="med" len="med"/>
                    </a:lnT>
                    <a:lnB w="12700" cap="flat" cmpd="sng" algn="ctr">
                      <a:solidFill>
                        <a:srgbClr val="FF9933"/>
                      </a:solidFill>
                      <a:prstDash val="solid"/>
                      <a:round/>
                      <a:headEnd type="none" w="med" len="med"/>
                      <a:tailEnd type="none" w="med" len="med"/>
                    </a:lnB>
                    <a:lnTlToBr>
                      <a:noFill/>
                    </a:lnTlToBr>
                    <a:lnBlToTr>
                      <a:noFill/>
                    </a:lnBlToTr>
                    <a:solidFill>
                      <a:schemeClr val="bg1"/>
                    </a:solidFill>
                  </a:tcPr>
                </a:tc>
              </a:tr>
              <a:tr h="1066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smtClean="0">
                        <a:ln>
                          <a:noFill/>
                        </a:ln>
                        <a:solidFill>
                          <a:schemeClr val="bg1"/>
                        </a:solidFill>
                        <a:effectLst/>
                        <a:latin typeface="Verdana"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bg1"/>
                          </a:solidFill>
                          <a:effectLst/>
                          <a:latin typeface="Verdana" pitchFamily="34" charset="0"/>
                        </a:rPr>
                        <a:t>CUP </a:t>
                      </a:r>
                    </a:p>
                  </a:txBody>
                  <a:tcPr horzOverflow="overflow">
                    <a:lnL w="12700" cap="flat" cmpd="sng" algn="ctr">
                      <a:solidFill>
                        <a:srgbClr val="FF9933"/>
                      </a:solidFill>
                      <a:prstDash val="solid"/>
                      <a:round/>
                      <a:headEnd type="none" w="med" len="med"/>
                      <a:tailEnd type="none" w="med" len="med"/>
                    </a:lnL>
                    <a:lnR w="12700" cap="flat" cmpd="sng" algn="ctr">
                      <a:solidFill>
                        <a:srgbClr val="FF9933"/>
                      </a:solidFill>
                      <a:prstDash val="solid"/>
                      <a:round/>
                      <a:headEnd type="none" w="med" len="med"/>
                      <a:tailEnd type="none" w="med" len="med"/>
                    </a:lnR>
                    <a:lnT w="12700" cap="flat" cmpd="sng" algn="ctr">
                      <a:solidFill>
                        <a:srgbClr val="FF9933"/>
                      </a:solidFill>
                      <a:prstDash val="solid"/>
                      <a:round/>
                      <a:headEnd type="none" w="med" len="med"/>
                      <a:tailEnd type="none" w="med" len="med"/>
                    </a:lnT>
                    <a:lnB w="12700" cap="flat" cmpd="sng" algn="ctr">
                      <a:solidFill>
                        <a:srgbClr val="FF9933"/>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smtClean="0">
                        <a:ln>
                          <a:noFill/>
                        </a:ln>
                        <a:solidFill>
                          <a:schemeClr val="bg1"/>
                        </a:solidFill>
                        <a:effectLst/>
                        <a:latin typeface="Verdana"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bg1"/>
                          </a:solidFill>
                          <a:effectLst/>
                          <a:latin typeface="Verdana" pitchFamily="34" charset="0"/>
                        </a:rPr>
                        <a:t>Very High </a:t>
                      </a:r>
                    </a:p>
                  </a:txBody>
                  <a:tcPr horzOverflow="overflow">
                    <a:lnL w="12700" cap="flat" cmpd="sng" algn="ctr">
                      <a:solidFill>
                        <a:srgbClr val="FF9933"/>
                      </a:solidFill>
                      <a:prstDash val="solid"/>
                      <a:round/>
                      <a:headEnd type="none" w="med" len="med"/>
                      <a:tailEnd type="none" w="med" len="med"/>
                    </a:lnL>
                    <a:lnR w="12700" cap="flat" cmpd="sng" algn="ctr">
                      <a:solidFill>
                        <a:srgbClr val="FF9933"/>
                      </a:solidFill>
                      <a:prstDash val="solid"/>
                      <a:round/>
                      <a:headEnd type="none" w="med" len="med"/>
                      <a:tailEnd type="none" w="med" len="med"/>
                    </a:lnR>
                    <a:lnT w="12700" cap="flat" cmpd="sng" algn="ctr">
                      <a:solidFill>
                        <a:srgbClr val="FF9933"/>
                      </a:solidFill>
                      <a:prstDash val="solid"/>
                      <a:round/>
                      <a:headEnd type="none" w="med" len="med"/>
                      <a:tailEnd type="none" w="med" len="med"/>
                    </a:lnT>
                    <a:lnB w="12700" cap="flat" cmpd="sng" algn="ctr">
                      <a:solidFill>
                        <a:srgbClr val="FF9933"/>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smtClean="0">
                        <a:ln>
                          <a:noFill/>
                        </a:ln>
                        <a:solidFill>
                          <a:schemeClr val="bg1"/>
                        </a:solidFill>
                        <a:effectLst/>
                        <a:latin typeface="Verdana"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bg1"/>
                          </a:solidFill>
                          <a:effectLst/>
                          <a:latin typeface="Verdana" pitchFamily="34" charset="0"/>
                        </a:rPr>
                        <a:t>Medium </a:t>
                      </a:r>
                    </a:p>
                  </a:txBody>
                  <a:tcPr horzOverflow="overflow">
                    <a:lnL w="12700" cap="flat" cmpd="sng" algn="ctr">
                      <a:solidFill>
                        <a:srgbClr val="FF9933"/>
                      </a:solidFill>
                      <a:prstDash val="solid"/>
                      <a:round/>
                      <a:headEnd type="none" w="med" len="med"/>
                      <a:tailEnd type="none" w="med" len="med"/>
                    </a:lnL>
                    <a:lnR w="12700" cap="flat" cmpd="sng" algn="ctr">
                      <a:solidFill>
                        <a:srgbClr val="FF9933"/>
                      </a:solidFill>
                      <a:prstDash val="solid"/>
                      <a:round/>
                      <a:headEnd type="none" w="med" len="med"/>
                      <a:tailEnd type="none" w="med" len="med"/>
                    </a:lnR>
                    <a:lnT w="12700" cap="flat" cmpd="sng" algn="ctr">
                      <a:solidFill>
                        <a:srgbClr val="FF9933"/>
                      </a:solidFill>
                      <a:prstDash val="solid"/>
                      <a:round/>
                      <a:headEnd type="none" w="med" len="med"/>
                      <a:tailEnd type="none" w="med" len="med"/>
                    </a:lnT>
                    <a:lnB w="12700" cap="flat" cmpd="sng" algn="ctr">
                      <a:solidFill>
                        <a:srgbClr val="FF9933"/>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smtClean="0">
                        <a:ln>
                          <a:noFill/>
                        </a:ln>
                        <a:solidFill>
                          <a:schemeClr val="bg1"/>
                        </a:solidFill>
                        <a:effectLst/>
                        <a:latin typeface="Verdana"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bg1"/>
                          </a:solidFill>
                          <a:effectLst/>
                          <a:latin typeface="Verdana" pitchFamily="34" charset="0"/>
                        </a:rPr>
                        <a:t>Prices are benchmarked </a:t>
                      </a:r>
                    </a:p>
                  </a:txBody>
                  <a:tcPr horzOverflow="overflow">
                    <a:lnL w="12700" cap="flat" cmpd="sng" algn="ctr">
                      <a:solidFill>
                        <a:srgbClr val="FF9933"/>
                      </a:solidFill>
                      <a:prstDash val="solid"/>
                      <a:round/>
                      <a:headEnd type="none" w="med" len="med"/>
                      <a:tailEnd type="none" w="med" len="med"/>
                    </a:lnL>
                    <a:lnR w="12700" cap="flat" cmpd="sng" algn="ctr">
                      <a:solidFill>
                        <a:srgbClr val="FF9933"/>
                      </a:solidFill>
                      <a:prstDash val="solid"/>
                      <a:round/>
                      <a:headEnd type="none" w="med" len="med"/>
                      <a:tailEnd type="none" w="med" len="med"/>
                    </a:lnR>
                    <a:lnT w="12700" cap="flat" cmpd="sng" algn="ctr">
                      <a:solidFill>
                        <a:srgbClr val="FF9933"/>
                      </a:solidFill>
                      <a:prstDash val="solid"/>
                      <a:round/>
                      <a:headEnd type="none" w="med" len="med"/>
                      <a:tailEnd type="none" w="med" len="med"/>
                    </a:lnT>
                    <a:lnB w="12700" cap="flat" cmpd="sng" algn="ctr">
                      <a:solidFill>
                        <a:srgbClr val="FF9933"/>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bg1"/>
                          </a:solidFill>
                          <a:effectLst/>
                          <a:latin typeface="Verdana" pitchFamily="34" charset="0"/>
                        </a:rPr>
                        <a:t>Very difficult to apply as very high degree of comparability required </a:t>
                      </a:r>
                    </a:p>
                  </a:txBody>
                  <a:tcPr horzOverflow="overflow">
                    <a:lnL w="12700" cap="flat" cmpd="sng" algn="ctr">
                      <a:solidFill>
                        <a:srgbClr val="FF9933"/>
                      </a:solidFill>
                      <a:prstDash val="solid"/>
                      <a:round/>
                      <a:headEnd type="none" w="med" len="med"/>
                      <a:tailEnd type="none" w="med" len="med"/>
                    </a:lnL>
                    <a:lnR w="12700" cap="flat" cmpd="sng" algn="ctr">
                      <a:solidFill>
                        <a:srgbClr val="FF9933"/>
                      </a:solidFill>
                      <a:prstDash val="solid"/>
                      <a:round/>
                      <a:headEnd type="none" w="med" len="med"/>
                      <a:tailEnd type="none" w="med" len="med"/>
                    </a:lnR>
                    <a:lnT w="12700" cap="flat" cmpd="sng" algn="ctr">
                      <a:solidFill>
                        <a:srgbClr val="FF9933"/>
                      </a:solidFill>
                      <a:prstDash val="solid"/>
                      <a:round/>
                      <a:headEnd type="none" w="med" len="med"/>
                      <a:tailEnd type="none" w="med" len="med"/>
                    </a:lnT>
                    <a:lnB w="12700" cap="flat" cmpd="sng" algn="ctr">
                      <a:solidFill>
                        <a:srgbClr val="FF9933"/>
                      </a:solidFill>
                      <a:prstDash val="solid"/>
                      <a:round/>
                      <a:headEnd type="none" w="med" len="med"/>
                      <a:tailEnd type="none" w="med" len="med"/>
                    </a:lnB>
                    <a:lnTlToBr>
                      <a:noFill/>
                    </a:lnTlToBr>
                    <a:lnBlToTr>
                      <a:noFill/>
                    </a:lnBlToTr>
                    <a:noFill/>
                  </a:tcPr>
                </a:tc>
              </a:tr>
              <a:tr h="9032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smtClean="0">
                        <a:ln>
                          <a:noFill/>
                        </a:ln>
                        <a:solidFill>
                          <a:schemeClr val="bg1"/>
                        </a:solidFill>
                        <a:effectLst/>
                        <a:latin typeface="Verdana"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bg1"/>
                          </a:solidFill>
                          <a:effectLst/>
                          <a:latin typeface="Verdana" pitchFamily="34" charset="0"/>
                        </a:rPr>
                        <a:t>RPM </a:t>
                      </a:r>
                    </a:p>
                  </a:txBody>
                  <a:tcPr horzOverflow="overflow">
                    <a:lnL w="12700" cap="flat" cmpd="sng" algn="ctr">
                      <a:solidFill>
                        <a:srgbClr val="FF9933"/>
                      </a:solidFill>
                      <a:prstDash val="solid"/>
                      <a:round/>
                      <a:headEnd type="none" w="med" len="med"/>
                      <a:tailEnd type="none" w="med" len="med"/>
                    </a:lnL>
                    <a:lnR w="12700" cap="flat" cmpd="sng" algn="ctr">
                      <a:solidFill>
                        <a:srgbClr val="FF9933"/>
                      </a:solidFill>
                      <a:prstDash val="solid"/>
                      <a:round/>
                      <a:headEnd type="none" w="med" len="med"/>
                      <a:tailEnd type="none" w="med" len="med"/>
                    </a:lnR>
                    <a:lnT w="12700" cap="flat" cmpd="sng" algn="ctr">
                      <a:solidFill>
                        <a:srgbClr val="FF9933"/>
                      </a:solidFill>
                      <a:prstDash val="solid"/>
                      <a:round/>
                      <a:headEnd type="none" w="med" len="med"/>
                      <a:tailEnd type="none" w="med" len="med"/>
                    </a:lnT>
                    <a:lnB w="12700" cap="flat" cmpd="sng" algn="ctr">
                      <a:solidFill>
                        <a:srgbClr val="FF9933"/>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smtClean="0">
                        <a:ln>
                          <a:noFill/>
                        </a:ln>
                        <a:solidFill>
                          <a:schemeClr val="bg1"/>
                        </a:solidFill>
                        <a:effectLst/>
                        <a:latin typeface="Verdana"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bg1"/>
                          </a:solidFill>
                          <a:effectLst/>
                          <a:latin typeface="Verdana" pitchFamily="34" charset="0"/>
                        </a:rPr>
                        <a:t>High </a:t>
                      </a:r>
                    </a:p>
                  </a:txBody>
                  <a:tcPr horzOverflow="overflow">
                    <a:lnL w="12700" cap="flat" cmpd="sng" algn="ctr">
                      <a:solidFill>
                        <a:srgbClr val="FF9933"/>
                      </a:solidFill>
                      <a:prstDash val="solid"/>
                      <a:round/>
                      <a:headEnd type="none" w="med" len="med"/>
                      <a:tailEnd type="none" w="med" len="med"/>
                    </a:lnL>
                    <a:lnR w="12700" cap="flat" cmpd="sng" algn="ctr">
                      <a:solidFill>
                        <a:srgbClr val="FF9933"/>
                      </a:solidFill>
                      <a:prstDash val="solid"/>
                      <a:round/>
                      <a:headEnd type="none" w="med" len="med"/>
                      <a:tailEnd type="none" w="med" len="med"/>
                    </a:lnR>
                    <a:lnT w="12700" cap="flat" cmpd="sng" algn="ctr">
                      <a:solidFill>
                        <a:srgbClr val="FF9933"/>
                      </a:solidFill>
                      <a:prstDash val="solid"/>
                      <a:round/>
                      <a:headEnd type="none" w="med" len="med"/>
                      <a:tailEnd type="none" w="med" len="med"/>
                    </a:lnT>
                    <a:lnB w="12700" cap="flat" cmpd="sng" algn="ctr">
                      <a:solidFill>
                        <a:srgbClr val="FF9933"/>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smtClean="0">
                        <a:ln>
                          <a:noFill/>
                        </a:ln>
                        <a:solidFill>
                          <a:schemeClr val="bg1"/>
                        </a:solidFill>
                        <a:effectLst/>
                        <a:latin typeface="Verdana"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bg1"/>
                          </a:solidFill>
                          <a:effectLst/>
                          <a:latin typeface="Verdana" pitchFamily="34" charset="0"/>
                        </a:rPr>
                        <a:t>Medium </a:t>
                      </a:r>
                    </a:p>
                  </a:txBody>
                  <a:tcPr horzOverflow="overflow">
                    <a:lnL w="12700" cap="flat" cmpd="sng" algn="ctr">
                      <a:solidFill>
                        <a:srgbClr val="FF9933"/>
                      </a:solidFill>
                      <a:prstDash val="solid"/>
                      <a:round/>
                      <a:headEnd type="none" w="med" len="med"/>
                      <a:tailEnd type="none" w="med" len="med"/>
                    </a:lnL>
                    <a:lnR w="12700" cap="flat" cmpd="sng" algn="ctr">
                      <a:solidFill>
                        <a:srgbClr val="FF9933"/>
                      </a:solidFill>
                      <a:prstDash val="solid"/>
                      <a:round/>
                      <a:headEnd type="none" w="med" len="med"/>
                      <a:tailEnd type="none" w="med" len="med"/>
                    </a:lnR>
                    <a:lnT w="12700" cap="flat" cmpd="sng" algn="ctr">
                      <a:solidFill>
                        <a:srgbClr val="FF9933"/>
                      </a:solidFill>
                      <a:prstDash val="solid"/>
                      <a:round/>
                      <a:headEnd type="none" w="med" len="med"/>
                      <a:tailEnd type="none" w="med" len="med"/>
                    </a:lnT>
                    <a:lnB w="12700" cap="flat" cmpd="sng" algn="ctr">
                      <a:solidFill>
                        <a:srgbClr val="FF9933"/>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bg1"/>
                          </a:solidFill>
                          <a:effectLst/>
                          <a:latin typeface="Verdana" pitchFamily="34" charset="0"/>
                        </a:rPr>
                        <a:t>GPM (on sales) benchmarked </a:t>
                      </a:r>
                    </a:p>
                  </a:txBody>
                  <a:tcPr horzOverflow="overflow">
                    <a:lnL w="12700" cap="flat" cmpd="sng" algn="ctr">
                      <a:solidFill>
                        <a:srgbClr val="FF9933"/>
                      </a:solidFill>
                      <a:prstDash val="solid"/>
                      <a:round/>
                      <a:headEnd type="none" w="med" len="med"/>
                      <a:tailEnd type="none" w="med" len="med"/>
                    </a:lnL>
                    <a:lnR w="12700" cap="flat" cmpd="sng" algn="ctr">
                      <a:solidFill>
                        <a:srgbClr val="FF9933"/>
                      </a:solidFill>
                      <a:prstDash val="solid"/>
                      <a:round/>
                      <a:headEnd type="none" w="med" len="med"/>
                      <a:tailEnd type="none" w="med" len="med"/>
                    </a:lnR>
                    <a:lnT w="12700" cap="flat" cmpd="sng" algn="ctr">
                      <a:solidFill>
                        <a:srgbClr val="FF9933"/>
                      </a:solidFill>
                      <a:prstDash val="solid"/>
                      <a:round/>
                      <a:headEnd type="none" w="med" len="med"/>
                      <a:tailEnd type="none" w="med" len="med"/>
                    </a:lnT>
                    <a:lnB w="12700" cap="flat" cmpd="sng" algn="ctr">
                      <a:solidFill>
                        <a:srgbClr val="FF9933"/>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bg1"/>
                          </a:solidFill>
                          <a:effectLst/>
                          <a:latin typeface="Verdana" pitchFamily="34" charset="0"/>
                        </a:rPr>
                        <a:t>Difficult to apply as high degree of comparability required </a:t>
                      </a:r>
                    </a:p>
                  </a:txBody>
                  <a:tcPr horzOverflow="overflow">
                    <a:lnL w="12700" cap="flat" cmpd="sng" algn="ctr">
                      <a:solidFill>
                        <a:srgbClr val="FF9933"/>
                      </a:solidFill>
                      <a:prstDash val="solid"/>
                      <a:round/>
                      <a:headEnd type="none" w="med" len="med"/>
                      <a:tailEnd type="none" w="med" len="med"/>
                    </a:lnL>
                    <a:lnR w="12700" cap="flat" cmpd="sng" algn="ctr">
                      <a:solidFill>
                        <a:srgbClr val="FF9933"/>
                      </a:solidFill>
                      <a:prstDash val="solid"/>
                      <a:round/>
                      <a:headEnd type="none" w="med" len="med"/>
                      <a:tailEnd type="none" w="med" len="med"/>
                    </a:lnR>
                    <a:lnT w="12700" cap="flat" cmpd="sng" algn="ctr">
                      <a:solidFill>
                        <a:srgbClr val="FF9933"/>
                      </a:solidFill>
                      <a:prstDash val="solid"/>
                      <a:round/>
                      <a:headEnd type="none" w="med" len="med"/>
                      <a:tailEnd type="none" w="med" len="med"/>
                    </a:lnT>
                    <a:lnB w="12700" cap="flat" cmpd="sng" algn="ctr">
                      <a:solidFill>
                        <a:srgbClr val="FF9933"/>
                      </a:solidFill>
                      <a:prstDash val="solid"/>
                      <a:round/>
                      <a:headEnd type="none" w="med" len="med"/>
                      <a:tailEnd type="none" w="med" len="med"/>
                    </a:lnB>
                    <a:lnTlToBr>
                      <a:noFill/>
                    </a:lnTlToBr>
                    <a:lnBlToTr>
                      <a:noFill/>
                    </a:lnBlToTr>
                    <a:noFill/>
                  </a:tcPr>
                </a:tc>
              </a:tr>
              <a:tr h="8763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smtClean="0">
                        <a:ln>
                          <a:noFill/>
                        </a:ln>
                        <a:solidFill>
                          <a:schemeClr val="bg1"/>
                        </a:solidFill>
                        <a:effectLst/>
                        <a:latin typeface="Verdana"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bg1"/>
                          </a:solidFill>
                          <a:effectLst/>
                          <a:latin typeface="Verdana" pitchFamily="34" charset="0"/>
                        </a:rPr>
                        <a:t>CPLM </a:t>
                      </a:r>
                    </a:p>
                  </a:txBody>
                  <a:tcPr horzOverflow="overflow">
                    <a:lnL w="12700" cap="flat" cmpd="sng" algn="ctr">
                      <a:solidFill>
                        <a:srgbClr val="FF9933"/>
                      </a:solidFill>
                      <a:prstDash val="solid"/>
                      <a:round/>
                      <a:headEnd type="none" w="med" len="med"/>
                      <a:tailEnd type="none" w="med" len="med"/>
                    </a:lnL>
                    <a:lnR w="12700" cap="flat" cmpd="sng" algn="ctr">
                      <a:solidFill>
                        <a:srgbClr val="FF9933"/>
                      </a:solidFill>
                      <a:prstDash val="solid"/>
                      <a:round/>
                      <a:headEnd type="none" w="med" len="med"/>
                      <a:tailEnd type="none" w="med" len="med"/>
                    </a:lnR>
                    <a:lnT w="12700" cap="flat" cmpd="sng" algn="ctr">
                      <a:solidFill>
                        <a:srgbClr val="FF9933"/>
                      </a:solidFill>
                      <a:prstDash val="solid"/>
                      <a:round/>
                      <a:headEnd type="none" w="med" len="med"/>
                      <a:tailEnd type="none" w="med" len="med"/>
                    </a:lnT>
                    <a:lnB w="12700" cap="flat" cmpd="sng" algn="ctr">
                      <a:solidFill>
                        <a:srgbClr val="FF9933"/>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smtClean="0">
                        <a:ln>
                          <a:noFill/>
                        </a:ln>
                        <a:solidFill>
                          <a:schemeClr val="bg1"/>
                        </a:solidFill>
                        <a:effectLst/>
                        <a:latin typeface="Verdana"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bg1"/>
                          </a:solidFill>
                          <a:effectLst/>
                          <a:latin typeface="Verdana" pitchFamily="34" charset="0"/>
                        </a:rPr>
                        <a:t>High </a:t>
                      </a:r>
                    </a:p>
                  </a:txBody>
                  <a:tcPr horzOverflow="overflow">
                    <a:lnL w="12700" cap="flat" cmpd="sng" algn="ctr">
                      <a:solidFill>
                        <a:srgbClr val="FF9933"/>
                      </a:solidFill>
                      <a:prstDash val="solid"/>
                      <a:round/>
                      <a:headEnd type="none" w="med" len="med"/>
                      <a:tailEnd type="none" w="med" len="med"/>
                    </a:lnL>
                    <a:lnR w="12700" cap="flat" cmpd="sng" algn="ctr">
                      <a:solidFill>
                        <a:srgbClr val="FF9933"/>
                      </a:solidFill>
                      <a:prstDash val="solid"/>
                      <a:round/>
                      <a:headEnd type="none" w="med" len="med"/>
                      <a:tailEnd type="none" w="med" len="med"/>
                    </a:lnR>
                    <a:lnT w="12700" cap="flat" cmpd="sng" algn="ctr">
                      <a:solidFill>
                        <a:srgbClr val="FF9933"/>
                      </a:solidFill>
                      <a:prstDash val="solid"/>
                      <a:round/>
                      <a:headEnd type="none" w="med" len="med"/>
                      <a:tailEnd type="none" w="med" len="med"/>
                    </a:lnT>
                    <a:lnB w="12700" cap="flat" cmpd="sng" algn="ctr">
                      <a:solidFill>
                        <a:srgbClr val="FF9933"/>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smtClean="0">
                        <a:ln>
                          <a:noFill/>
                        </a:ln>
                        <a:solidFill>
                          <a:schemeClr val="bg1"/>
                        </a:solidFill>
                        <a:effectLst/>
                        <a:latin typeface="Verdana"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bg1"/>
                          </a:solidFill>
                          <a:effectLst/>
                          <a:latin typeface="Verdana" pitchFamily="34" charset="0"/>
                        </a:rPr>
                        <a:t>High </a:t>
                      </a:r>
                    </a:p>
                  </a:txBody>
                  <a:tcPr horzOverflow="overflow">
                    <a:lnL w="12700" cap="flat" cmpd="sng" algn="ctr">
                      <a:solidFill>
                        <a:srgbClr val="FF9933"/>
                      </a:solidFill>
                      <a:prstDash val="solid"/>
                      <a:round/>
                      <a:headEnd type="none" w="med" len="med"/>
                      <a:tailEnd type="none" w="med" len="med"/>
                    </a:lnL>
                    <a:lnR w="12700" cap="flat" cmpd="sng" algn="ctr">
                      <a:solidFill>
                        <a:srgbClr val="FF9933"/>
                      </a:solidFill>
                      <a:prstDash val="solid"/>
                      <a:round/>
                      <a:headEnd type="none" w="med" len="med"/>
                      <a:tailEnd type="none" w="med" len="med"/>
                    </a:lnR>
                    <a:lnT w="12700" cap="flat" cmpd="sng" algn="ctr">
                      <a:solidFill>
                        <a:srgbClr val="FF9933"/>
                      </a:solidFill>
                      <a:prstDash val="solid"/>
                      <a:round/>
                      <a:headEnd type="none" w="med" len="med"/>
                      <a:tailEnd type="none" w="med" len="med"/>
                    </a:lnT>
                    <a:lnB w="12700" cap="flat" cmpd="sng" algn="ctr">
                      <a:solidFill>
                        <a:srgbClr val="FF9933"/>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bg1"/>
                          </a:solidFill>
                          <a:effectLst/>
                          <a:latin typeface="Verdana" pitchFamily="34" charset="0"/>
                        </a:rPr>
                        <a:t>GPM (on costs) benchmarked </a:t>
                      </a:r>
                    </a:p>
                  </a:txBody>
                  <a:tcPr horzOverflow="overflow">
                    <a:lnL w="12700" cap="flat" cmpd="sng" algn="ctr">
                      <a:solidFill>
                        <a:srgbClr val="FF9933"/>
                      </a:solidFill>
                      <a:prstDash val="solid"/>
                      <a:round/>
                      <a:headEnd type="none" w="med" len="med"/>
                      <a:tailEnd type="none" w="med" len="med"/>
                    </a:lnL>
                    <a:lnR w="12700" cap="flat" cmpd="sng" algn="ctr">
                      <a:solidFill>
                        <a:srgbClr val="FF9933"/>
                      </a:solidFill>
                      <a:prstDash val="solid"/>
                      <a:round/>
                      <a:headEnd type="none" w="med" len="med"/>
                      <a:tailEnd type="none" w="med" len="med"/>
                    </a:lnR>
                    <a:lnT w="12700" cap="flat" cmpd="sng" algn="ctr">
                      <a:solidFill>
                        <a:srgbClr val="FF9933"/>
                      </a:solidFill>
                      <a:prstDash val="solid"/>
                      <a:round/>
                      <a:headEnd type="none" w="med" len="med"/>
                      <a:tailEnd type="none" w="med" len="med"/>
                    </a:lnT>
                    <a:lnB w="12700" cap="flat" cmpd="sng" algn="ctr">
                      <a:solidFill>
                        <a:srgbClr val="FF9933"/>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bg1"/>
                          </a:solidFill>
                          <a:effectLst/>
                          <a:latin typeface="Verdana" pitchFamily="34" charset="0"/>
                        </a:rPr>
                        <a:t>Difficult to apply as high degree of comparability required </a:t>
                      </a:r>
                    </a:p>
                  </a:txBody>
                  <a:tcPr horzOverflow="overflow">
                    <a:lnL w="12700" cap="flat" cmpd="sng" algn="ctr">
                      <a:solidFill>
                        <a:srgbClr val="FF9933"/>
                      </a:solidFill>
                      <a:prstDash val="solid"/>
                      <a:round/>
                      <a:headEnd type="none" w="med" len="med"/>
                      <a:tailEnd type="none" w="med" len="med"/>
                    </a:lnL>
                    <a:lnR w="12700" cap="flat" cmpd="sng" algn="ctr">
                      <a:solidFill>
                        <a:srgbClr val="FF9933"/>
                      </a:solidFill>
                      <a:prstDash val="solid"/>
                      <a:round/>
                      <a:headEnd type="none" w="med" len="med"/>
                      <a:tailEnd type="none" w="med" len="med"/>
                    </a:lnR>
                    <a:lnT w="12700" cap="flat" cmpd="sng" algn="ctr">
                      <a:solidFill>
                        <a:srgbClr val="FF9933"/>
                      </a:solidFill>
                      <a:prstDash val="solid"/>
                      <a:round/>
                      <a:headEnd type="none" w="med" len="med"/>
                      <a:tailEnd type="none" w="med" len="med"/>
                    </a:lnT>
                    <a:lnB w="12700" cap="flat" cmpd="sng" algn="ctr">
                      <a:solidFill>
                        <a:srgbClr val="FF9933"/>
                      </a:solidFill>
                      <a:prstDash val="solid"/>
                      <a:round/>
                      <a:headEnd type="none" w="med" len="med"/>
                      <a:tailEnd type="none" w="med" len="med"/>
                    </a:lnB>
                    <a:lnTlToBr>
                      <a:noFill/>
                    </a:lnTlToBr>
                    <a:lnBlToTr>
                      <a:noFill/>
                    </a:lnBlToTr>
                    <a:noFill/>
                  </a:tcPr>
                </a:tc>
              </a:tr>
              <a:tr h="8747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bg1"/>
                          </a:solidFill>
                          <a:effectLst/>
                          <a:latin typeface="Arial" pitchFamily="34" charset="0"/>
                        </a:rPr>
                        <a:t>PSM </a:t>
                      </a:r>
                    </a:p>
                  </a:txBody>
                  <a:tcPr horzOverflow="overflow">
                    <a:lnL w="12700" cap="flat" cmpd="sng" algn="ctr">
                      <a:solidFill>
                        <a:srgbClr val="FF9933"/>
                      </a:solidFill>
                      <a:prstDash val="solid"/>
                      <a:round/>
                      <a:headEnd type="none" w="med" len="med"/>
                      <a:tailEnd type="none" w="med" len="med"/>
                    </a:lnL>
                    <a:lnR w="12700" cap="flat" cmpd="sng" algn="ctr">
                      <a:solidFill>
                        <a:srgbClr val="FF9933"/>
                      </a:solidFill>
                      <a:prstDash val="solid"/>
                      <a:round/>
                      <a:headEnd type="none" w="med" len="med"/>
                      <a:tailEnd type="none" w="med" len="med"/>
                    </a:lnR>
                    <a:lnT w="12700" cap="flat" cmpd="sng" algn="ctr">
                      <a:solidFill>
                        <a:srgbClr val="FF9933"/>
                      </a:solidFill>
                      <a:prstDash val="solid"/>
                      <a:round/>
                      <a:headEnd type="none" w="med" len="med"/>
                      <a:tailEnd type="none" w="med" len="med"/>
                    </a:lnT>
                    <a:lnB w="12700" cap="flat" cmpd="sng" algn="ctr">
                      <a:solidFill>
                        <a:srgbClr val="FF9933"/>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bg1"/>
                          </a:solidFill>
                          <a:effectLst/>
                          <a:latin typeface="Arial" pitchFamily="34" charset="0"/>
                        </a:rPr>
                        <a:t>Medium </a:t>
                      </a:r>
                    </a:p>
                  </a:txBody>
                  <a:tcPr horzOverflow="overflow">
                    <a:lnL w="12700" cap="flat" cmpd="sng" algn="ctr">
                      <a:solidFill>
                        <a:srgbClr val="FF9933"/>
                      </a:solidFill>
                      <a:prstDash val="solid"/>
                      <a:round/>
                      <a:headEnd type="none" w="med" len="med"/>
                      <a:tailEnd type="none" w="med" len="med"/>
                    </a:lnL>
                    <a:lnR w="12700" cap="flat" cmpd="sng" algn="ctr">
                      <a:solidFill>
                        <a:srgbClr val="FF9933"/>
                      </a:solidFill>
                      <a:prstDash val="solid"/>
                      <a:round/>
                      <a:headEnd type="none" w="med" len="med"/>
                      <a:tailEnd type="none" w="med" len="med"/>
                    </a:lnR>
                    <a:lnT w="12700" cap="flat" cmpd="sng" algn="ctr">
                      <a:solidFill>
                        <a:srgbClr val="FF9933"/>
                      </a:solidFill>
                      <a:prstDash val="solid"/>
                      <a:round/>
                      <a:headEnd type="none" w="med" len="med"/>
                      <a:tailEnd type="none" w="med" len="med"/>
                    </a:lnT>
                    <a:lnB w="12700" cap="flat" cmpd="sng" algn="ctr">
                      <a:solidFill>
                        <a:srgbClr val="FF9933"/>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smtClean="0">
                        <a:ln>
                          <a:noFill/>
                        </a:ln>
                        <a:solidFill>
                          <a:schemeClr val="bg1"/>
                        </a:solidFill>
                        <a:effectLst/>
                        <a:latin typeface="Arial"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bg1"/>
                          </a:solidFill>
                          <a:effectLst/>
                          <a:latin typeface="Arial" pitchFamily="34" charset="0"/>
                        </a:rPr>
                        <a:t>Very High </a:t>
                      </a:r>
                    </a:p>
                  </a:txBody>
                  <a:tcPr horzOverflow="overflow">
                    <a:lnL w="12700" cap="flat" cmpd="sng" algn="ctr">
                      <a:solidFill>
                        <a:srgbClr val="FF9933"/>
                      </a:solidFill>
                      <a:prstDash val="solid"/>
                      <a:round/>
                      <a:headEnd type="none" w="med" len="med"/>
                      <a:tailEnd type="none" w="med" len="med"/>
                    </a:lnL>
                    <a:lnR w="12700" cap="flat" cmpd="sng" algn="ctr">
                      <a:solidFill>
                        <a:srgbClr val="FF9933"/>
                      </a:solidFill>
                      <a:prstDash val="solid"/>
                      <a:round/>
                      <a:headEnd type="none" w="med" len="med"/>
                      <a:tailEnd type="none" w="med" len="med"/>
                    </a:lnR>
                    <a:lnT w="12700" cap="flat" cmpd="sng" algn="ctr">
                      <a:solidFill>
                        <a:srgbClr val="FF9933"/>
                      </a:solidFill>
                      <a:prstDash val="solid"/>
                      <a:round/>
                      <a:headEnd type="none" w="med" len="med"/>
                      <a:tailEnd type="none" w="med" len="med"/>
                    </a:lnT>
                    <a:lnB w="12700" cap="flat" cmpd="sng" algn="ctr">
                      <a:solidFill>
                        <a:srgbClr val="FF9933"/>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smtClean="0">
                        <a:ln>
                          <a:noFill/>
                        </a:ln>
                        <a:solidFill>
                          <a:schemeClr val="bg1"/>
                        </a:solidFill>
                        <a:effectLst/>
                        <a:latin typeface="Arial"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bg1"/>
                          </a:solidFill>
                          <a:effectLst/>
                          <a:latin typeface="Arial" pitchFamily="34" charset="0"/>
                        </a:rPr>
                        <a:t>Profit Margins </a:t>
                      </a:r>
                    </a:p>
                  </a:txBody>
                  <a:tcPr horzOverflow="overflow">
                    <a:lnL w="12700" cap="flat" cmpd="sng" algn="ctr">
                      <a:solidFill>
                        <a:srgbClr val="FF9933"/>
                      </a:solidFill>
                      <a:prstDash val="solid"/>
                      <a:round/>
                      <a:headEnd type="none" w="med" len="med"/>
                      <a:tailEnd type="none" w="med" len="med"/>
                    </a:lnL>
                    <a:lnR w="12700" cap="flat" cmpd="sng" algn="ctr">
                      <a:solidFill>
                        <a:srgbClr val="FF9933"/>
                      </a:solidFill>
                      <a:prstDash val="solid"/>
                      <a:round/>
                      <a:headEnd type="none" w="med" len="med"/>
                      <a:tailEnd type="none" w="med" len="med"/>
                    </a:lnR>
                    <a:lnT w="12700" cap="flat" cmpd="sng" algn="ctr">
                      <a:solidFill>
                        <a:srgbClr val="FF9933"/>
                      </a:solidFill>
                      <a:prstDash val="solid"/>
                      <a:round/>
                      <a:headEnd type="none" w="med" len="med"/>
                      <a:tailEnd type="none" w="med" len="med"/>
                    </a:lnT>
                    <a:lnB w="12700" cap="flat" cmpd="sng" algn="ctr">
                      <a:solidFill>
                        <a:srgbClr val="FF9933"/>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bg1"/>
                          </a:solidFill>
                          <a:effectLst/>
                          <a:latin typeface="Arial" pitchFamily="34" charset="0"/>
                        </a:rPr>
                        <a:t>Complex Method, sparingly used </a:t>
                      </a:r>
                    </a:p>
                  </a:txBody>
                  <a:tcPr horzOverflow="overflow">
                    <a:lnL w="12700" cap="flat" cmpd="sng" algn="ctr">
                      <a:solidFill>
                        <a:srgbClr val="FF9933"/>
                      </a:solidFill>
                      <a:prstDash val="solid"/>
                      <a:round/>
                      <a:headEnd type="none" w="med" len="med"/>
                      <a:tailEnd type="none" w="med" len="med"/>
                    </a:lnL>
                    <a:lnR w="12700" cap="flat" cmpd="sng" algn="ctr">
                      <a:solidFill>
                        <a:srgbClr val="FF9933"/>
                      </a:solidFill>
                      <a:prstDash val="solid"/>
                      <a:round/>
                      <a:headEnd type="none" w="med" len="med"/>
                      <a:tailEnd type="none" w="med" len="med"/>
                    </a:lnR>
                    <a:lnT w="12700" cap="flat" cmpd="sng" algn="ctr">
                      <a:solidFill>
                        <a:srgbClr val="FF9933"/>
                      </a:solidFill>
                      <a:prstDash val="solid"/>
                      <a:round/>
                      <a:headEnd type="none" w="med" len="med"/>
                      <a:tailEnd type="none" w="med" len="med"/>
                    </a:lnT>
                    <a:lnB w="12700" cap="flat" cmpd="sng" algn="ctr">
                      <a:solidFill>
                        <a:srgbClr val="FF9933"/>
                      </a:solidFill>
                      <a:prstDash val="solid"/>
                      <a:round/>
                      <a:headEnd type="none" w="med" len="med"/>
                      <a:tailEnd type="none" w="med" len="med"/>
                    </a:lnB>
                    <a:lnTlToBr>
                      <a:noFill/>
                    </a:lnTlToBr>
                    <a:lnBlToTr>
                      <a:noFill/>
                    </a:lnBlToTr>
                    <a:noFill/>
                  </a:tcPr>
                </a:tc>
              </a:tr>
              <a:tr h="736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smtClean="0">
                        <a:ln>
                          <a:noFill/>
                        </a:ln>
                        <a:solidFill>
                          <a:schemeClr val="bg1"/>
                        </a:solidFill>
                        <a:effectLst/>
                        <a:latin typeface="Verdana"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bg1"/>
                          </a:solidFill>
                          <a:effectLst/>
                          <a:latin typeface="Verdana" pitchFamily="34" charset="0"/>
                        </a:rPr>
                        <a:t>TNMM </a:t>
                      </a:r>
                    </a:p>
                  </a:txBody>
                  <a:tcPr horzOverflow="overflow">
                    <a:lnL w="12700" cap="flat" cmpd="sng" algn="ctr">
                      <a:solidFill>
                        <a:srgbClr val="FF9933"/>
                      </a:solidFill>
                      <a:prstDash val="solid"/>
                      <a:round/>
                      <a:headEnd type="none" w="med" len="med"/>
                      <a:tailEnd type="none" w="med" len="med"/>
                    </a:lnL>
                    <a:lnR w="12700" cap="flat" cmpd="sng" algn="ctr">
                      <a:solidFill>
                        <a:srgbClr val="FF9933"/>
                      </a:solidFill>
                      <a:prstDash val="solid"/>
                      <a:round/>
                      <a:headEnd type="none" w="med" len="med"/>
                      <a:tailEnd type="none" w="med" len="med"/>
                    </a:lnR>
                    <a:lnT w="12700" cap="flat" cmpd="sng" algn="ctr">
                      <a:solidFill>
                        <a:srgbClr val="FF9933"/>
                      </a:solidFill>
                      <a:prstDash val="solid"/>
                      <a:round/>
                      <a:headEnd type="none" w="med" len="med"/>
                      <a:tailEnd type="none" w="med" len="med"/>
                    </a:lnT>
                    <a:lnB w="12700" cap="flat" cmpd="sng" algn="ctr">
                      <a:solidFill>
                        <a:srgbClr val="FF9933"/>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smtClean="0">
                        <a:ln>
                          <a:noFill/>
                        </a:ln>
                        <a:solidFill>
                          <a:schemeClr val="bg1"/>
                        </a:solidFill>
                        <a:effectLst/>
                        <a:latin typeface="Verdana"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bg1"/>
                          </a:solidFill>
                          <a:effectLst/>
                          <a:latin typeface="Verdana" pitchFamily="34" charset="0"/>
                        </a:rPr>
                        <a:t>Medium </a:t>
                      </a:r>
                    </a:p>
                  </a:txBody>
                  <a:tcPr horzOverflow="overflow">
                    <a:lnL w="12700" cap="flat" cmpd="sng" algn="ctr">
                      <a:solidFill>
                        <a:srgbClr val="FF9933"/>
                      </a:solidFill>
                      <a:prstDash val="solid"/>
                      <a:round/>
                      <a:headEnd type="none" w="med" len="med"/>
                      <a:tailEnd type="none" w="med" len="med"/>
                    </a:lnL>
                    <a:lnR w="12700" cap="flat" cmpd="sng" algn="ctr">
                      <a:solidFill>
                        <a:srgbClr val="FF9933"/>
                      </a:solidFill>
                      <a:prstDash val="solid"/>
                      <a:round/>
                      <a:headEnd type="none" w="med" len="med"/>
                      <a:tailEnd type="none" w="med" len="med"/>
                    </a:lnR>
                    <a:lnT w="12700" cap="flat" cmpd="sng" algn="ctr">
                      <a:solidFill>
                        <a:srgbClr val="FF9933"/>
                      </a:solidFill>
                      <a:prstDash val="solid"/>
                      <a:round/>
                      <a:headEnd type="none" w="med" len="med"/>
                      <a:tailEnd type="none" w="med" len="med"/>
                    </a:lnT>
                    <a:lnB w="12700" cap="flat" cmpd="sng" algn="ctr">
                      <a:solidFill>
                        <a:srgbClr val="FF9933"/>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smtClean="0">
                        <a:ln>
                          <a:noFill/>
                        </a:ln>
                        <a:solidFill>
                          <a:schemeClr val="bg1"/>
                        </a:solidFill>
                        <a:effectLst/>
                        <a:latin typeface="Verdana"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bg1"/>
                          </a:solidFill>
                          <a:effectLst/>
                          <a:latin typeface="Verdana" pitchFamily="34" charset="0"/>
                        </a:rPr>
                        <a:t>Very High </a:t>
                      </a:r>
                    </a:p>
                  </a:txBody>
                  <a:tcPr horzOverflow="overflow">
                    <a:lnL w="12700" cap="flat" cmpd="sng" algn="ctr">
                      <a:solidFill>
                        <a:srgbClr val="FF9933"/>
                      </a:solidFill>
                      <a:prstDash val="solid"/>
                      <a:round/>
                      <a:headEnd type="none" w="med" len="med"/>
                      <a:tailEnd type="none" w="med" len="med"/>
                    </a:lnL>
                    <a:lnR w="12700" cap="flat" cmpd="sng" algn="ctr">
                      <a:solidFill>
                        <a:srgbClr val="FF9933"/>
                      </a:solidFill>
                      <a:prstDash val="solid"/>
                      <a:round/>
                      <a:headEnd type="none" w="med" len="med"/>
                      <a:tailEnd type="none" w="med" len="med"/>
                    </a:lnR>
                    <a:lnT w="12700" cap="flat" cmpd="sng" algn="ctr">
                      <a:solidFill>
                        <a:srgbClr val="FF9933"/>
                      </a:solidFill>
                      <a:prstDash val="solid"/>
                      <a:round/>
                      <a:headEnd type="none" w="med" len="med"/>
                      <a:tailEnd type="none" w="med" len="med"/>
                    </a:lnT>
                    <a:lnB w="12700" cap="flat" cmpd="sng" algn="ctr">
                      <a:solidFill>
                        <a:srgbClr val="FF9933"/>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smtClean="0">
                        <a:ln>
                          <a:noFill/>
                        </a:ln>
                        <a:solidFill>
                          <a:schemeClr val="bg1"/>
                        </a:solidFill>
                        <a:effectLst/>
                        <a:latin typeface="Verdana"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bg1"/>
                          </a:solidFill>
                          <a:effectLst/>
                          <a:latin typeface="Verdana" pitchFamily="34" charset="0"/>
                        </a:rPr>
                        <a:t>Net Profit </a:t>
                      </a:r>
                    </a:p>
                  </a:txBody>
                  <a:tcPr horzOverflow="overflow">
                    <a:lnL w="12700" cap="flat" cmpd="sng" algn="ctr">
                      <a:solidFill>
                        <a:srgbClr val="FF9933"/>
                      </a:solidFill>
                      <a:prstDash val="solid"/>
                      <a:round/>
                      <a:headEnd type="none" w="med" len="med"/>
                      <a:tailEnd type="none" w="med" len="med"/>
                    </a:lnL>
                    <a:lnR w="12700" cap="flat" cmpd="sng" algn="ctr">
                      <a:solidFill>
                        <a:srgbClr val="FF9933"/>
                      </a:solidFill>
                      <a:prstDash val="solid"/>
                      <a:round/>
                      <a:headEnd type="none" w="med" len="med"/>
                      <a:tailEnd type="none" w="med" len="med"/>
                    </a:lnR>
                    <a:lnT w="12700" cap="flat" cmpd="sng" algn="ctr">
                      <a:solidFill>
                        <a:srgbClr val="FF9933"/>
                      </a:solidFill>
                      <a:prstDash val="solid"/>
                      <a:round/>
                      <a:headEnd type="none" w="med" len="med"/>
                      <a:tailEnd type="none" w="med" len="med"/>
                    </a:lnT>
                    <a:lnB w="12700" cap="flat" cmpd="sng" algn="ctr">
                      <a:solidFill>
                        <a:srgbClr val="FF9933"/>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bg1"/>
                          </a:solidFill>
                          <a:effectLst/>
                          <a:latin typeface="Verdana" pitchFamily="34" charset="0"/>
                        </a:rPr>
                        <a:t>Most commonly used Method </a:t>
                      </a:r>
                    </a:p>
                  </a:txBody>
                  <a:tcPr horzOverflow="overflow">
                    <a:lnL w="12700" cap="flat" cmpd="sng" algn="ctr">
                      <a:solidFill>
                        <a:srgbClr val="FF9933"/>
                      </a:solidFill>
                      <a:prstDash val="solid"/>
                      <a:round/>
                      <a:headEnd type="none" w="med" len="med"/>
                      <a:tailEnd type="none" w="med" len="med"/>
                    </a:lnL>
                    <a:lnR w="12700" cap="flat" cmpd="sng" algn="ctr">
                      <a:solidFill>
                        <a:srgbClr val="FF9933"/>
                      </a:solidFill>
                      <a:prstDash val="solid"/>
                      <a:round/>
                      <a:headEnd type="none" w="med" len="med"/>
                      <a:tailEnd type="none" w="med" len="med"/>
                    </a:lnR>
                    <a:lnT w="12700" cap="flat" cmpd="sng" algn="ctr">
                      <a:solidFill>
                        <a:srgbClr val="FF9933"/>
                      </a:solidFill>
                      <a:prstDash val="solid"/>
                      <a:round/>
                      <a:headEnd type="none" w="med" len="med"/>
                      <a:tailEnd type="none" w="med" len="med"/>
                    </a:lnT>
                    <a:lnB w="12700" cap="flat" cmpd="sng" algn="ctr">
                      <a:solidFill>
                        <a:srgbClr val="FF9933"/>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457200" y="0"/>
            <a:ext cx="8229600" cy="1219200"/>
          </a:xfrm>
        </p:spPr>
        <p:txBody>
          <a:bodyPr/>
          <a:lstStyle/>
          <a:p>
            <a:pPr eaLnBrk="1" hangingPunct="1"/>
            <a:r>
              <a:rPr lang="en-US" sz="3200" b="1" smtClean="0">
                <a:solidFill>
                  <a:srgbClr val="FFCC00"/>
                </a:solidFill>
                <a:latin typeface="Verdana" pitchFamily="34" charset="0"/>
              </a:rPr>
              <a:t>SELECTION OF MOST APPROPRIATE METHOD</a:t>
            </a:r>
          </a:p>
        </p:txBody>
      </p:sp>
      <p:sp>
        <p:nvSpPr>
          <p:cNvPr id="58371" name="Rectangle 3"/>
          <p:cNvSpPr>
            <a:spLocks noGrp="1" noChangeArrowheads="1"/>
          </p:cNvSpPr>
          <p:nvPr>
            <p:ph type="body" idx="1"/>
          </p:nvPr>
        </p:nvSpPr>
        <p:spPr>
          <a:xfrm>
            <a:off x="304800" y="1295400"/>
            <a:ext cx="8534400" cy="5334000"/>
          </a:xfrm>
        </p:spPr>
        <p:txBody>
          <a:bodyPr/>
          <a:lstStyle/>
          <a:p>
            <a:pPr eaLnBrk="1" hangingPunct="1">
              <a:lnSpc>
                <a:spcPct val="80000"/>
              </a:lnSpc>
              <a:buFontTx/>
              <a:buNone/>
            </a:pPr>
            <a:r>
              <a:rPr lang="en-US" sz="1600" b="1" smtClean="0">
                <a:solidFill>
                  <a:srgbClr val="FFCC00"/>
                </a:solidFill>
                <a:latin typeface="Verdana" pitchFamily="34" charset="0"/>
              </a:rPr>
              <a:t>THE MOST APPROPRIATE METHOD SHALL BE SELECTED HAVING REGARD</a:t>
            </a:r>
          </a:p>
          <a:p>
            <a:pPr eaLnBrk="1" hangingPunct="1">
              <a:lnSpc>
                <a:spcPct val="80000"/>
              </a:lnSpc>
              <a:buFontTx/>
              <a:buNone/>
            </a:pPr>
            <a:r>
              <a:rPr lang="en-US" sz="1600" b="1" smtClean="0">
                <a:solidFill>
                  <a:srgbClr val="FFCC00"/>
                </a:solidFill>
                <a:latin typeface="Verdana" pitchFamily="34" charset="0"/>
              </a:rPr>
              <a:t>TO THE FOLLOWING:</a:t>
            </a:r>
          </a:p>
          <a:p>
            <a:pPr eaLnBrk="1" hangingPunct="1">
              <a:lnSpc>
                <a:spcPct val="80000"/>
              </a:lnSpc>
              <a:buFontTx/>
              <a:buNone/>
            </a:pPr>
            <a:endParaRPr lang="en-US" sz="1600" b="1" smtClean="0">
              <a:solidFill>
                <a:srgbClr val="FFCC00"/>
              </a:solidFill>
              <a:latin typeface="Verdana" pitchFamily="34" charset="0"/>
            </a:endParaRPr>
          </a:p>
          <a:p>
            <a:pPr eaLnBrk="1" hangingPunct="1">
              <a:lnSpc>
                <a:spcPct val="80000"/>
              </a:lnSpc>
              <a:buClr>
                <a:srgbClr val="FFCC00"/>
              </a:buClr>
              <a:buFont typeface="Wingdings" pitchFamily="2" charset="2"/>
              <a:buChar char="q"/>
            </a:pPr>
            <a:r>
              <a:rPr lang="en-US" sz="1600" b="1" smtClean="0">
                <a:solidFill>
                  <a:schemeClr val="bg1"/>
                </a:solidFill>
                <a:latin typeface="Verdana" pitchFamily="34" charset="0"/>
              </a:rPr>
              <a:t>The nature and class of the international transaction;</a:t>
            </a:r>
            <a:br>
              <a:rPr lang="en-US" sz="1600" b="1" smtClean="0">
                <a:solidFill>
                  <a:schemeClr val="bg1"/>
                </a:solidFill>
                <a:latin typeface="Verdana" pitchFamily="34" charset="0"/>
              </a:rPr>
            </a:br>
            <a:endParaRPr lang="en-US" sz="1600" b="1" smtClean="0">
              <a:solidFill>
                <a:schemeClr val="bg1"/>
              </a:solidFill>
              <a:latin typeface="Verdana" pitchFamily="34" charset="0"/>
            </a:endParaRPr>
          </a:p>
          <a:p>
            <a:pPr algn="just" eaLnBrk="1" hangingPunct="1">
              <a:lnSpc>
                <a:spcPct val="80000"/>
              </a:lnSpc>
              <a:buClr>
                <a:srgbClr val="FFCC00"/>
              </a:buClr>
              <a:buFont typeface="Wingdings" pitchFamily="2" charset="2"/>
              <a:buChar char="q"/>
            </a:pPr>
            <a:r>
              <a:rPr lang="en-US" sz="1600" b="1" smtClean="0">
                <a:solidFill>
                  <a:schemeClr val="bg1"/>
                </a:solidFill>
                <a:latin typeface="Verdana" pitchFamily="34" charset="0"/>
              </a:rPr>
              <a:t>The class or classes of associated enterprise entering into the transaction and the functions performed by them taking into account assets employed or to be employed and risks assumed by such enterprises;</a:t>
            </a:r>
            <a:br>
              <a:rPr lang="en-US" sz="1600" b="1" smtClean="0">
                <a:solidFill>
                  <a:schemeClr val="bg1"/>
                </a:solidFill>
                <a:latin typeface="Verdana" pitchFamily="34" charset="0"/>
              </a:rPr>
            </a:br>
            <a:endParaRPr lang="en-US" sz="1600" b="1" smtClean="0">
              <a:solidFill>
                <a:schemeClr val="bg1"/>
              </a:solidFill>
              <a:latin typeface="Verdana" pitchFamily="34" charset="0"/>
            </a:endParaRPr>
          </a:p>
          <a:p>
            <a:pPr algn="just" eaLnBrk="1" hangingPunct="1">
              <a:lnSpc>
                <a:spcPct val="80000"/>
              </a:lnSpc>
              <a:buClr>
                <a:srgbClr val="FFCC00"/>
              </a:buClr>
              <a:buFont typeface="Wingdings" pitchFamily="2" charset="2"/>
              <a:buChar char="q"/>
            </a:pPr>
            <a:r>
              <a:rPr lang="en-US" sz="1600" b="1" smtClean="0">
                <a:solidFill>
                  <a:schemeClr val="bg1"/>
                </a:solidFill>
                <a:latin typeface="Verdana" pitchFamily="34" charset="0"/>
              </a:rPr>
              <a:t>The availability, coverage and reliability of data necessary for application of the method;</a:t>
            </a:r>
          </a:p>
          <a:p>
            <a:pPr algn="just" eaLnBrk="1" hangingPunct="1">
              <a:lnSpc>
                <a:spcPct val="80000"/>
              </a:lnSpc>
              <a:buClr>
                <a:srgbClr val="FFCC00"/>
              </a:buClr>
              <a:buFont typeface="Wingdings" pitchFamily="2" charset="2"/>
              <a:buNone/>
            </a:pPr>
            <a:endParaRPr lang="en-US" sz="1600" b="1" smtClean="0">
              <a:solidFill>
                <a:schemeClr val="bg1"/>
              </a:solidFill>
              <a:latin typeface="Verdana" pitchFamily="34" charset="0"/>
            </a:endParaRPr>
          </a:p>
          <a:p>
            <a:pPr algn="just" eaLnBrk="1" hangingPunct="1">
              <a:lnSpc>
                <a:spcPct val="80000"/>
              </a:lnSpc>
              <a:buClr>
                <a:srgbClr val="FFCC00"/>
              </a:buClr>
              <a:buFont typeface="Wingdings" pitchFamily="2" charset="2"/>
              <a:buChar char="q"/>
            </a:pPr>
            <a:r>
              <a:rPr lang="en-US" sz="1600" b="1" smtClean="0">
                <a:solidFill>
                  <a:schemeClr val="bg1"/>
                </a:solidFill>
                <a:latin typeface="Verdana" pitchFamily="34" charset="0"/>
              </a:rPr>
              <a:t>The degree of comparability existing between the international transaction and the uncontrolled transaction and between the enterprises entering into such transactions;</a:t>
            </a:r>
          </a:p>
          <a:p>
            <a:pPr algn="just" eaLnBrk="1" hangingPunct="1">
              <a:lnSpc>
                <a:spcPct val="80000"/>
              </a:lnSpc>
              <a:buClr>
                <a:srgbClr val="FFCC00"/>
              </a:buClr>
              <a:buFont typeface="Wingdings" pitchFamily="2" charset="2"/>
              <a:buNone/>
            </a:pPr>
            <a:endParaRPr lang="en-US" sz="1600" b="1" smtClean="0">
              <a:solidFill>
                <a:schemeClr val="bg1"/>
              </a:solidFill>
              <a:latin typeface="Verdana" pitchFamily="34" charset="0"/>
            </a:endParaRPr>
          </a:p>
          <a:p>
            <a:pPr algn="just" eaLnBrk="1" hangingPunct="1">
              <a:lnSpc>
                <a:spcPct val="80000"/>
              </a:lnSpc>
              <a:buClr>
                <a:srgbClr val="FFCC00"/>
              </a:buClr>
              <a:buFont typeface="Wingdings" pitchFamily="2" charset="2"/>
              <a:buChar char="q"/>
            </a:pPr>
            <a:r>
              <a:rPr lang="en-US" sz="1600" b="1" smtClean="0">
                <a:solidFill>
                  <a:schemeClr val="bg1"/>
                </a:solidFill>
                <a:latin typeface="Verdana" pitchFamily="34" charset="0"/>
              </a:rPr>
              <a:t>The extent to which reliable and accurate adjustments can be made to account for differences, if any, between the transactions being compared and the enterprises entering into such transactions;</a:t>
            </a:r>
            <a:br>
              <a:rPr lang="en-US" sz="1600" b="1" smtClean="0">
                <a:solidFill>
                  <a:schemeClr val="bg1"/>
                </a:solidFill>
                <a:latin typeface="Verdana" pitchFamily="34" charset="0"/>
              </a:rPr>
            </a:br>
            <a:endParaRPr lang="en-US" sz="1600" b="1" smtClean="0">
              <a:solidFill>
                <a:schemeClr val="bg1"/>
              </a:solidFill>
              <a:latin typeface="Verdana" pitchFamily="34" charset="0"/>
            </a:endParaRPr>
          </a:p>
          <a:p>
            <a:pPr algn="just" eaLnBrk="1" hangingPunct="1">
              <a:lnSpc>
                <a:spcPct val="80000"/>
              </a:lnSpc>
              <a:buClr>
                <a:srgbClr val="FFCC00"/>
              </a:buClr>
              <a:buFont typeface="Wingdings" pitchFamily="2" charset="2"/>
              <a:buChar char="q"/>
            </a:pPr>
            <a:r>
              <a:rPr lang="en-US" sz="1600" b="1" smtClean="0">
                <a:solidFill>
                  <a:schemeClr val="bg1"/>
                </a:solidFill>
                <a:latin typeface="Verdana" pitchFamily="34" charset="0"/>
              </a:rPr>
              <a:t>The nature, extent and reliability of assumptions required to be made in application of a method; It is provided that where more than one price is determined.</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457200" y="0"/>
            <a:ext cx="8229600" cy="838200"/>
          </a:xfrm>
        </p:spPr>
        <p:txBody>
          <a:bodyPr/>
          <a:lstStyle/>
          <a:p>
            <a:pPr eaLnBrk="1" hangingPunct="1"/>
            <a:r>
              <a:rPr lang="en-US" sz="3200" b="1" smtClean="0">
                <a:solidFill>
                  <a:srgbClr val="FFCC00"/>
                </a:solidFill>
                <a:latin typeface="Verdana" pitchFamily="34" charset="0"/>
              </a:rPr>
              <a:t>COMPARABILITY FACTORS</a:t>
            </a:r>
          </a:p>
        </p:txBody>
      </p:sp>
      <p:sp>
        <p:nvSpPr>
          <p:cNvPr id="59395" name="Rectangle 3"/>
          <p:cNvSpPr>
            <a:spLocks noGrp="1" noChangeArrowheads="1"/>
          </p:cNvSpPr>
          <p:nvPr>
            <p:ph type="body" idx="1"/>
          </p:nvPr>
        </p:nvSpPr>
        <p:spPr>
          <a:xfrm>
            <a:off x="457200" y="914400"/>
            <a:ext cx="8229600" cy="5715000"/>
          </a:xfrm>
        </p:spPr>
        <p:txBody>
          <a:bodyPr/>
          <a:lstStyle/>
          <a:p>
            <a:pPr algn="just" eaLnBrk="1" hangingPunct="1">
              <a:lnSpc>
                <a:spcPct val="80000"/>
              </a:lnSpc>
              <a:buFontTx/>
              <a:buNone/>
            </a:pPr>
            <a:r>
              <a:rPr lang="en-US" sz="1600" b="1" smtClean="0">
                <a:solidFill>
                  <a:srgbClr val="FFCC00"/>
                </a:solidFill>
                <a:latin typeface="Verdana" pitchFamily="34" charset="0"/>
              </a:rPr>
              <a:t>FOR COMPARING AN INTERNATIONAL TRANSACTION WITH AN</a:t>
            </a:r>
          </a:p>
          <a:p>
            <a:pPr algn="just" eaLnBrk="1" hangingPunct="1">
              <a:lnSpc>
                <a:spcPct val="80000"/>
              </a:lnSpc>
              <a:buFontTx/>
              <a:buNone/>
            </a:pPr>
            <a:r>
              <a:rPr lang="en-US" sz="1600" b="1" smtClean="0">
                <a:solidFill>
                  <a:srgbClr val="FFCC00"/>
                </a:solidFill>
                <a:latin typeface="Verdana" pitchFamily="34" charset="0"/>
              </a:rPr>
              <a:t>UNCONTROLLED TRANSACTION, REFERENCE SHOULD BE MADE TO</a:t>
            </a:r>
          </a:p>
          <a:p>
            <a:pPr algn="just" eaLnBrk="1" hangingPunct="1">
              <a:lnSpc>
                <a:spcPct val="80000"/>
              </a:lnSpc>
              <a:buFontTx/>
              <a:buNone/>
            </a:pPr>
            <a:r>
              <a:rPr lang="en-US" sz="1600" b="1" smtClean="0">
                <a:solidFill>
                  <a:srgbClr val="FFCC00"/>
                </a:solidFill>
                <a:latin typeface="Verdana" pitchFamily="34" charset="0"/>
              </a:rPr>
              <a:t>THE FOLLOWING:</a:t>
            </a:r>
          </a:p>
          <a:p>
            <a:pPr eaLnBrk="1" hangingPunct="1">
              <a:lnSpc>
                <a:spcPct val="80000"/>
              </a:lnSpc>
              <a:buFontTx/>
              <a:buNone/>
            </a:pPr>
            <a:endParaRPr lang="en-US" sz="1600" b="1" smtClean="0">
              <a:solidFill>
                <a:srgbClr val="FFCC00"/>
              </a:solidFill>
              <a:latin typeface="Verdana" pitchFamily="34" charset="0"/>
            </a:endParaRPr>
          </a:p>
          <a:p>
            <a:pPr algn="just" eaLnBrk="1" hangingPunct="1">
              <a:lnSpc>
                <a:spcPct val="80000"/>
              </a:lnSpc>
              <a:buClr>
                <a:srgbClr val="FFCC00"/>
              </a:buClr>
              <a:buFont typeface="Wingdings" pitchFamily="2" charset="2"/>
              <a:buChar char="q"/>
            </a:pPr>
            <a:r>
              <a:rPr lang="en-US" sz="1600" b="1" smtClean="0">
                <a:solidFill>
                  <a:schemeClr val="bg1"/>
                </a:solidFill>
                <a:latin typeface="Verdana" pitchFamily="34" charset="0"/>
              </a:rPr>
              <a:t>The specific characteristics of the property transferred or services provided in either transaction;</a:t>
            </a:r>
          </a:p>
          <a:p>
            <a:pPr algn="just" eaLnBrk="1" hangingPunct="1">
              <a:lnSpc>
                <a:spcPct val="80000"/>
              </a:lnSpc>
              <a:buClr>
                <a:srgbClr val="FFCC00"/>
              </a:buClr>
              <a:buFont typeface="Wingdings" pitchFamily="2" charset="2"/>
              <a:buNone/>
            </a:pPr>
            <a:endParaRPr lang="en-US" sz="1600" b="1" smtClean="0">
              <a:solidFill>
                <a:schemeClr val="bg1"/>
              </a:solidFill>
              <a:latin typeface="Verdana" pitchFamily="34" charset="0"/>
            </a:endParaRPr>
          </a:p>
          <a:p>
            <a:pPr algn="just" eaLnBrk="1" hangingPunct="1">
              <a:lnSpc>
                <a:spcPct val="80000"/>
              </a:lnSpc>
              <a:buClr>
                <a:srgbClr val="FFCC00"/>
              </a:buClr>
              <a:buFont typeface="Wingdings" pitchFamily="2" charset="2"/>
              <a:buChar char="q"/>
            </a:pPr>
            <a:r>
              <a:rPr lang="en-US" sz="1600" b="1" smtClean="0">
                <a:solidFill>
                  <a:schemeClr val="bg1"/>
                </a:solidFill>
                <a:latin typeface="Verdana" pitchFamily="34" charset="0"/>
              </a:rPr>
              <a:t>The functions performed, taking into account assets employed or to be employed and the risks assumed, by the respective parties to the transactions;</a:t>
            </a:r>
          </a:p>
          <a:p>
            <a:pPr algn="just" eaLnBrk="1" hangingPunct="1">
              <a:lnSpc>
                <a:spcPct val="80000"/>
              </a:lnSpc>
              <a:buClr>
                <a:srgbClr val="FFCC00"/>
              </a:buClr>
              <a:buFont typeface="Wingdings" pitchFamily="2" charset="2"/>
              <a:buNone/>
            </a:pPr>
            <a:endParaRPr lang="en-US" sz="1600" b="1" smtClean="0">
              <a:solidFill>
                <a:schemeClr val="bg1"/>
              </a:solidFill>
              <a:latin typeface="Verdana" pitchFamily="34" charset="0"/>
            </a:endParaRPr>
          </a:p>
          <a:p>
            <a:pPr algn="just" eaLnBrk="1" hangingPunct="1">
              <a:lnSpc>
                <a:spcPct val="80000"/>
              </a:lnSpc>
              <a:buClr>
                <a:srgbClr val="FFCC00"/>
              </a:buClr>
              <a:buFont typeface="Wingdings" pitchFamily="2" charset="2"/>
              <a:buChar char="q"/>
            </a:pPr>
            <a:r>
              <a:rPr lang="en-US" sz="1600" b="1" smtClean="0">
                <a:solidFill>
                  <a:schemeClr val="bg1"/>
                </a:solidFill>
                <a:latin typeface="Verdana" pitchFamily="34" charset="0"/>
              </a:rPr>
              <a:t>The contractual terms (whether or not such terms are formal or in writing) of the transactions which lay down, explicitly or implicitly the responsibilities, risks and benefits to be divided between the respective parties to the transactions;</a:t>
            </a:r>
          </a:p>
          <a:p>
            <a:pPr algn="just" eaLnBrk="1" hangingPunct="1">
              <a:lnSpc>
                <a:spcPct val="80000"/>
              </a:lnSpc>
              <a:buClr>
                <a:srgbClr val="FFCC00"/>
              </a:buClr>
              <a:buFont typeface="Wingdings" pitchFamily="2" charset="2"/>
              <a:buNone/>
            </a:pPr>
            <a:endParaRPr lang="en-US" sz="1600" b="1" smtClean="0">
              <a:solidFill>
                <a:schemeClr val="bg1"/>
              </a:solidFill>
              <a:latin typeface="Verdana" pitchFamily="34" charset="0"/>
            </a:endParaRPr>
          </a:p>
          <a:p>
            <a:pPr algn="just" eaLnBrk="1" hangingPunct="1">
              <a:lnSpc>
                <a:spcPct val="80000"/>
              </a:lnSpc>
              <a:buClr>
                <a:srgbClr val="FFCC00"/>
              </a:buClr>
              <a:buFont typeface="Wingdings" pitchFamily="2" charset="2"/>
              <a:buChar char="q"/>
            </a:pPr>
            <a:r>
              <a:rPr lang="en-US" sz="1600" b="1" smtClean="0">
                <a:solidFill>
                  <a:schemeClr val="bg1"/>
                </a:solidFill>
                <a:latin typeface="Verdana" pitchFamily="34" charset="0"/>
              </a:rPr>
              <a:t>Conditions prevailing in the markets in which the respective parties to the transactions operate, including the geographical </a:t>
            </a:r>
          </a:p>
          <a:p>
            <a:pPr algn="just" eaLnBrk="1" hangingPunct="1">
              <a:lnSpc>
                <a:spcPct val="80000"/>
              </a:lnSpc>
              <a:buClr>
                <a:srgbClr val="FFCC00"/>
              </a:buClr>
              <a:buFont typeface="Wingdings" pitchFamily="2" charset="2"/>
              <a:buNone/>
            </a:pPr>
            <a:r>
              <a:rPr lang="en-US" sz="1600" b="1" smtClean="0">
                <a:solidFill>
                  <a:schemeClr val="bg1"/>
                </a:solidFill>
                <a:latin typeface="Verdana" pitchFamily="34" charset="0"/>
              </a:rPr>
              <a:t>     location and size of the markets, the laws and government orders in force costs of labor and capital in the markets, overall economic development and level of competition and whether the markets are wholesale or retail.</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457200" y="0"/>
            <a:ext cx="8229600" cy="838200"/>
          </a:xfrm>
        </p:spPr>
        <p:txBody>
          <a:bodyPr/>
          <a:lstStyle/>
          <a:p>
            <a:pPr eaLnBrk="1" hangingPunct="1"/>
            <a:r>
              <a:rPr lang="en-US" sz="3200" b="1" smtClean="0">
                <a:solidFill>
                  <a:srgbClr val="FFCC00"/>
                </a:solidFill>
                <a:latin typeface="Verdana" pitchFamily="34" charset="0"/>
              </a:rPr>
              <a:t>TRANSFER-PRICING AUDIT</a:t>
            </a:r>
          </a:p>
        </p:txBody>
      </p:sp>
      <p:sp>
        <p:nvSpPr>
          <p:cNvPr id="60419" name="Rectangle 3"/>
          <p:cNvSpPr>
            <a:spLocks noGrp="1" noChangeArrowheads="1"/>
          </p:cNvSpPr>
          <p:nvPr>
            <p:ph type="body" idx="1"/>
          </p:nvPr>
        </p:nvSpPr>
        <p:spPr>
          <a:xfrm>
            <a:off x="304800" y="914400"/>
            <a:ext cx="8458200" cy="5638800"/>
          </a:xfrm>
        </p:spPr>
        <p:txBody>
          <a:bodyPr/>
          <a:lstStyle/>
          <a:p>
            <a:pPr eaLnBrk="1" hangingPunct="1">
              <a:lnSpc>
                <a:spcPct val="90000"/>
              </a:lnSpc>
              <a:buClr>
                <a:srgbClr val="FFCC00"/>
              </a:buClr>
              <a:buFont typeface="Wingdings" pitchFamily="2" charset="2"/>
              <a:buChar char="q"/>
            </a:pPr>
            <a:endParaRPr lang="en-US" sz="1800" b="1" smtClean="0">
              <a:solidFill>
                <a:schemeClr val="bg1"/>
              </a:solidFill>
              <a:latin typeface="Verdana" pitchFamily="34" charset="0"/>
            </a:endParaRPr>
          </a:p>
          <a:p>
            <a:pPr eaLnBrk="1" hangingPunct="1">
              <a:lnSpc>
                <a:spcPct val="90000"/>
              </a:lnSpc>
              <a:buClr>
                <a:srgbClr val="FFCC00"/>
              </a:buClr>
              <a:buFont typeface="Wingdings" pitchFamily="2" charset="2"/>
              <a:buChar char="q"/>
            </a:pPr>
            <a:endParaRPr lang="en-US" sz="1800" b="1" smtClean="0">
              <a:solidFill>
                <a:schemeClr val="bg1"/>
              </a:solidFill>
              <a:latin typeface="Verdana" pitchFamily="34" charset="0"/>
            </a:endParaRPr>
          </a:p>
          <a:p>
            <a:pPr eaLnBrk="1" hangingPunct="1">
              <a:lnSpc>
                <a:spcPct val="90000"/>
              </a:lnSpc>
              <a:buClr>
                <a:srgbClr val="FFCC00"/>
              </a:buClr>
              <a:buFont typeface="Wingdings" pitchFamily="2" charset="2"/>
              <a:buChar char="q"/>
            </a:pPr>
            <a:endParaRPr lang="en-US" sz="1800" b="1" smtClean="0">
              <a:solidFill>
                <a:srgbClr val="FFCC00"/>
              </a:solidFill>
              <a:latin typeface="Verdana" pitchFamily="34" charset="0"/>
            </a:endParaRPr>
          </a:p>
          <a:p>
            <a:pPr algn="just" eaLnBrk="1" hangingPunct="1">
              <a:lnSpc>
                <a:spcPct val="90000"/>
              </a:lnSpc>
              <a:buClr>
                <a:srgbClr val="FFCC00"/>
              </a:buClr>
              <a:buFont typeface="Wingdings" pitchFamily="2" charset="2"/>
              <a:buChar char="q"/>
            </a:pPr>
            <a:r>
              <a:rPr lang="en-US" sz="1800" b="1" smtClean="0">
                <a:solidFill>
                  <a:srgbClr val="FFCC00"/>
                </a:solidFill>
                <a:latin typeface="Verdana" pitchFamily="34" charset="0"/>
              </a:rPr>
              <a:t>Limit of Rs. 5 Crores</a:t>
            </a:r>
            <a:r>
              <a:rPr lang="en-US" sz="1800" b="1" smtClean="0">
                <a:solidFill>
                  <a:schemeClr val="bg1"/>
                </a:solidFill>
                <a:latin typeface="Verdana" pitchFamily="34" charset="0"/>
              </a:rPr>
              <a:t> has been </a:t>
            </a:r>
            <a:r>
              <a:rPr lang="en-US" sz="1800" b="1" smtClean="0">
                <a:solidFill>
                  <a:srgbClr val="FFCC00"/>
                </a:solidFill>
                <a:latin typeface="Verdana" pitchFamily="34" charset="0"/>
              </a:rPr>
              <a:t>enhanced to Rs. 15 Crores</a:t>
            </a:r>
            <a:r>
              <a:rPr lang="en-US" sz="1800" b="1" smtClean="0">
                <a:solidFill>
                  <a:schemeClr val="bg1"/>
                </a:solidFill>
                <a:latin typeface="Verdana" pitchFamily="34" charset="0"/>
              </a:rPr>
              <a:t> with effect from Financial </a:t>
            </a:r>
            <a:r>
              <a:rPr lang="en-US" sz="1800" b="1" smtClean="0">
                <a:solidFill>
                  <a:srgbClr val="FFCC00"/>
                </a:solidFill>
                <a:latin typeface="Verdana" pitchFamily="34" charset="0"/>
              </a:rPr>
              <a:t>Year 2005-06</a:t>
            </a:r>
            <a:r>
              <a:rPr lang="en-US" sz="1800" b="1" smtClean="0">
                <a:solidFill>
                  <a:schemeClr val="bg1"/>
                </a:solidFill>
                <a:latin typeface="Verdana" pitchFamily="34" charset="0"/>
              </a:rPr>
              <a:t>.</a:t>
            </a:r>
          </a:p>
          <a:p>
            <a:pPr algn="just" eaLnBrk="1" hangingPunct="1">
              <a:lnSpc>
                <a:spcPct val="90000"/>
              </a:lnSpc>
              <a:buClr>
                <a:srgbClr val="FFCC00"/>
              </a:buClr>
              <a:buFont typeface="Wingdings" pitchFamily="2" charset="2"/>
              <a:buNone/>
            </a:pPr>
            <a:endParaRPr lang="en-US" sz="1800" b="1" smtClean="0">
              <a:solidFill>
                <a:schemeClr val="bg1"/>
              </a:solidFill>
              <a:latin typeface="Verdana" pitchFamily="34" charset="0"/>
            </a:endParaRPr>
          </a:p>
          <a:p>
            <a:pPr algn="just" eaLnBrk="1" hangingPunct="1">
              <a:lnSpc>
                <a:spcPct val="90000"/>
              </a:lnSpc>
              <a:buClr>
                <a:srgbClr val="FFCC00"/>
              </a:buClr>
              <a:buFont typeface="Wingdings" pitchFamily="2" charset="2"/>
              <a:buChar char="q"/>
            </a:pPr>
            <a:r>
              <a:rPr lang="en-US" sz="1800" b="1" smtClean="0">
                <a:solidFill>
                  <a:schemeClr val="bg1"/>
                </a:solidFill>
                <a:latin typeface="Verdana" pitchFamily="34" charset="0"/>
              </a:rPr>
              <a:t>Use of data in the year the transaction takes place; however at the time of preparation of documentation the assesses had access to data only of prior years. TPOs  are seeking to rerun comparable search with current data.</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685800" y="2492375"/>
            <a:ext cx="7772400" cy="2079625"/>
          </a:xfrm>
        </p:spPr>
        <p:txBody>
          <a:bodyPr/>
          <a:lstStyle/>
          <a:p>
            <a:pPr eaLnBrk="1" hangingPunct="1"/>
            <a:r>
              <a:rPr lang="en-US" b="1" smtClean="0">
                <a:solidFill>
                  <a:srgbClr val="FFCC00"/>
                </a:solidFill>
                <a:latin typeface="Verdana" pitchFamily="34" charset="0"/>
              </a:rPr>
              <a:t>DOING BUSINESS IN INDIA</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457200" y="0"/>
            <a:ext cx="8229600" cy="609600"/>
          </a:xfrm>
        </p:spPr>
        <p:txBody>
          <a:bodyPr/>
          <a:lstStyle/>
          <a:p>
            <a:pPr eaLnBrk="1" hangingPunct="1"/>
            <a:r>
              <a:rPr lang="en-US" sz="3200" b="1" smtClean="0">
                <a:solidFill>
                  <a:srgbClr val="FFCC00"/>
                </a:solidFill>
                <a:latin typeface="Verdana" pitchFamily="34" charset="0"/>
              </a:rPr>
              <a:t>ASSESMENT PROCEDURE</a:t>
            </a:r>
            <a:r>
              <a:rPr lang="en-US" sz="4000" smtClean="0"/>
              <a:t> </a:t>
            </a:r>
          </a:p>
        </p:txBody>
      </p:sp>
      <p:graphicFrame>
        <p:nvGraphicFramePr>
          <p:cNvPr id="18567" name="Group 135"/>
          <p:cNvGraphicFramePr>
            <a:graphicFrameLocks noGrp="1"/>
          </p:cNvGraphicFramePr>
          <p:nvPr>
            <p:ph idx="1"/>
          </p:nvPr>
        </p:nvGraphicFramePr>
        <p:xfrm>
          <a:off x="381000" y="838200"/>
          <a:ext cx="8229600" cy="5699760"/>
        </p:xfrm>
        <a:graphic>
          <a:graphicData uri="http://schemas.openxmlformats.org/drawingml/2006/table">
            <a:tbl>
              <a:tblPr/>
              <a:tblGrid>
                <a:gridCol w="8229600"/>
              </a:tblGrid>
              <a:tr h="17303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Verdana" pitchFamily="34" charset="0"/>
                          <a:ea typeface="Calibri" pitchFamily="34" charset="0"/>
                          <a:cs typeface="Times New Roman" pitchFamily="18" charset="0"/>
                        </a:rPr>
                        <a:t>File tax return &amp; Accountant’s Report (30th September)</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18097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bg1"/>
                          </a:solidFill>
                          <a:effectLst/>
                          <a:latin typeface="Wingdings 3" pitchFamily="18" charset="2"/>
                          <a:ea typeface="Calibri" pitchFamily="34" charset="0"/>
                          <a:cs typeface="Times New Roman" pitchFamily="18" charset="0"/>
                        </a:rPr>
                        <a:t>i</a:t>
                      </a:r>
                      <a:endParaRPr kumimoji="0" lang="en-US" sz="1000" b="1" i="0" u="none" strike="noStrike" cap="none" normalizeH="0" baseline="0" smtClean="0">
                        <a:ln>
                          <a:noFill/>
                        </a:ln>
                        <a:solidFill>
                          <a:schemeClr val="bg1"/>
                        </a:solidFill>
                        <a:effectLst/>
                        <a:latin typeface="Arial" pitchFamily="34" charset="0"/>
                        <a:ea typeface="Calibri" pitchFamily="34" charset="0"/>
                        <a:cs typeface="Times New Roman" pitchFamily="18" charset="0"/>
                      </a:endParaRP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24447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Verdana" pitchFamily="34" charset="0"/>
                          <a:ea typeface="Calibri" pitchFamily="34" charset="0"/>
                          <a:cs typeface="Times New Roman" pitchFamily="18" charset="0"/>
                        </a:rPr>
                        <a:t>Reference to be made to TP Officer (‘TPO’) by the Assessing Officer (‘AO’); Compulsory Reference to be made by AO if international transaction exceed </a:t>
                      </a:r>
                      <a:r>
                        <a:rPr kumimoji="0" lang="en-US" sz="1000" b="1" i="0" u="none" strike="noStrike" cap="none" normalizeH="0" baseline="0" dirty="0" smtClean="0">
                          <a:ln>
                            <a:noFill/>
                          </a:ln>
                          <a:solidFill>
                            <a:srgbClr val="FFCC00"/>
                          </a:solidFill>
                          <a:effectLst/>
                          <a:latin typeface="Verdana" pitchFamily="34" charset="0"/>
                          <a:ea typeface="Calibri" pitchFamily="34" charset="0"/>
                          <a:cs typeface="Times New Roman" pitchFamily="18" charset="0"/>
                        </a:rPr>
                        <a:t>Rs 50 million</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20320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bg1"/>
                          </a:solidFill>
                          <a:effectLst/>
                          <a:latin typeface="Wingdings 3" pitchFamily="18" charset="2"/>
                          <a:ea typeface="Calibri" pitchFamily="34" charset="0"/>
                          <a:cs typeface="Times New Roman" pitchFamily="18" charset="0"/>
                        </a:rPr>
                        <a:t>i</a:t>
                      </a:r>
                      <a:endParaRPr kumimoji="0" lang="en-US" sz="1000" b="1" i="0" u="none" strike="noStrike" cap="none" normalizeH="0" baseline="0" smtClean="0">
                        <a:ln>
                          <a:noFill/>
                        </a:ln>
                        <a:solidFill>
                          <a:schemeClr val="bg1"/>
                        </a:solidFill>
                        <a:effectLst/>
                        <a:latin typeface="Arial" pitchFamily="34" charset="0"/>
                        <a:ea typeface="Calibri" pitchFamily="34" charset="0"/>
                        <a:cs typeface="Times New Roman" pitchFamily="18" charset="0"/>
                      </a:endParaRP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17303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bg1"/>
                          </a:solidFill>
                          <a:effectLst/>
                          <a:latin typeface="Verdana" pitchFamily="34" charset="0"/>
                          <a:ea typeface="Calibri" pitchFamily="34" charset="0"/>
                          <a:cs typeface="Times New Roman" pitchFamily="18" charset="0"/>
                        </a:rPr>
                        <a:t>Notice to be issued by the TPO for calling supporting documents and evidences</a:t>
                      </a:r>
                      <a:r>
                        <a:rPr kumimoji="0" lang="en-US" sz="1000" b="1" i="0" u="none" strike="noStrike" cap="none" normalizeH="0" baseline="0" smtClean="0">
                          <a:ln>
                            <a:noFill/>
                          </a:ln>
                          <a:solidFill>
                            <a:schemeClr val="bg1"/>
                          </a:solidFill>
                          <a:effectLst/>
                          <a:latin typeface="Times New Roman" pitchFamily="18" charset="0"/>
                          <a:ea typeface="Calibri" pitchFamily="34" charset="0"/>
                          <a:cs typeface="Times New Roman" pitchFamily="18" charset="0"/>
                        </a:rPr>
                        <a:t> </a:t>
                      </a:r>
                      <a:endParaRPr kumimoji="0" lang="en-US" sz="1000" b="1" i="0" u="none" strike="noStrike" cap="none" normalizeH="0" baseline="0" smtClean="0">
                        <a:ln>
                          <a:noFill/>
                        </a:ln>
                        <a:solidFill>
                          <a:schemeClr val="bg1"/>
                        </a:solidFill>
                        <a:effectLst/>
                        <a:latin typeface="Arial" pitchFamily="34" charset="0"/>
                        <a:ea typeface="Calibri" pitchFamily="34" charset="0"/>
                        <a:cs typeface="Times New Roman" pitchFamily="18" charset="0"/>
                      </a:endParaRP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20478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bg1"/>
                          </a:solidFill>
                          <a:effectLst/>
                          <a:latin typeface="Wingdings 3" pitchFamily="18" charset="2"/>
                          <a:ea typeface="Calibri" pitchFamily="34" charset="0"/>
                          <a:cs typeface="Times New Roman" pitchFamily="18" charset="0"/>
                        </a:rPr>
                        <a:t>i</a:t>
                      </a:r>
                      <a:endParaRPr kumimoji="0" lang="en-US" sz="1000" b="1" i="0" u="none" strike="noStrike" cap="none" normalizeH="0" baseline="0" smtClean="0">
                        <a:ln>
                          <a:noFill/>
                        </a:ln>
                        <a:solidFill>
                          <a:schemeClr val="bg1"/>
                        </a:solidFill>
                        <a:effectLst/>
                        <a:latin typeface="Arial" pitchFamily="34" charset="0"/>
                        <a:ea typeface="Calibri" pitchFamily="34" charset="0"/>
                        <a:cs typeface="Times New Roman" pitchFamily="18" charset="0"/>
                      </a:endParaRP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17303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bg1"/>
                          </a:solidFill>
                          <a:effectLst/>
                          <a:latin typeface="Verdana" pitchFamily="34" charset="0"/>
                          <a:ea typeface="Calibri" pitchFamily="34" charset="0"/>
                          <a:cs typeface="Times New Roman" pitchFamily="18" charset="0"/>
                        </a:rPr>
                        <a:t>TP Audit</a:t>
                      </a:r>
                      <a:r>
                        <a:rPr kumimoji="0" lang="en-US" sz="1000" b="1" i="0" u="none" strike="noStrike" cap="none" normalizeH="0" baseline="0" smtClean="0">
                          <a:ln>
                            <a:noFill/>
                          </a:ln>
                          <a:solidFill>
                            <a:schemeClr val="bg1"/>
                          </a:solidFill>
                          <a:effectLst/>
                          <a:latin typeface="Times New Roman" pitchFamily="18" charset="0"/>
                          <a:ea typeface="Calibri" pitchFamily="34" charset="0"/>
                          <a:cs typeface="Times New Roman" pitchFamily="18" charset="0"/>
                        </a:rPr>
                        <a:t> </a:t>
                      </a:r>
                      <a:endParaRPr kumimoji="0" lang="en-US" sz="1000" b="1" i="0" u="none" strike="noStrike" cap="none" normalizeH="0" baseline="0" smtClean="0">
                        <a:ln>
                          <a:noFill/>
                        </a:ln>
                        <a:solidFill>
                          <a:schemeClr val="bg1"/>
                        </a:solidFill>
                        <a:effectLst/>
                        <a:latin typeface="Arial" pitchFamily="34" charset="0"/>
                        <a:ea typeface="Calibri" pitchFamily="34" charset="0"/>
                        <a:cs typeface="Times New Roman" pitchFamily="18" charset="0"/>
                      </a:endParaRP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18097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bg1"/>
                          </a:solidFill>
                          <a:effectLst/>
                          <a:latin typeface="Wingdings 3" pitchFamily="18" charset="2"/>
                          <a:ea typeface="Calibri" pitchFamily="34" charset="0"/>
                          <a:cs typeface="Times New Roman" pitchFamily="18" charset="0"/>
                        </a:rPr>
                        <a:t>i</a:t>
                      </a:r>
                      <a:endParaRPr kumimoji="0" lang="en-US" sz="1000" b="1" i="0" u="none" strike="noStrike" cap="none" normalizeH="0" baseline="0" smtClean="0">
                        <a:ln>
                          <a:noFill/>
                        </a:ln>
                        <a:solidFill>
                          <a:schemeClr val="bg1"/>
                        </a:solidFill>
                        <a:effectLst/>
                        <a:latin typeface="Arial" pitchFamily="34" charset="0"/>
                        <a:ea typeface="Calibri" pitchFamily="34" charset="0"/>
                        <a:cs typeface="Times New Roman" pitchFamily="18" charset="0"/>
                      </a:endParaRP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17145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bg1"/>
                          </a:solidFill>
                          <a:effectLst/>
                          <a:latin typeface="Verdana" pitchFamily="34" charset="0"/>
                          <a:ea typeface="Calibri" pitchFamily="34" charset="0"/>
                          <a:cs typeface="Times New Roman" pitchFamily="18" charset="0"/>
                        </a:rPr>
                        <a:t>Preparation of Draft order</a:t>
                      </a:r>
                      <a:r>
                        <a:rPr kumimoji="0" lang="en-US" sz="1000" b="1" i="0" u="none" strike="noStrike" cap="none" normalizeH="0" baseline="0" smtClean="0">
                          <a:ln>
                            <a:noFill/>
                          </a:ln>
                          <a:solidFill>
                            <a:schemeClr val="bg1"/>
                          </a:solidFill>
                          <a:effectLst/>
                          <a:latin typeface="Times New Roman" pitchFamily="18" charset="0"/>
                          <a:ea typeface="Calibri" pitchFamily="34" charset="0"/>
                          <a:cs typeface="Times New Roman" pitchFamily="18" charset="0"/>
                        </a:rPr>
                        <a:t> </a:t>
                      </a:r>
                      <a:endParaRPr kumimoji="0" lang="en-US" sz="1000" b="1" i="0" u="none" strike="noStrike" cap="none" normalizeH="0" baseline="0" smtClean="0">
                        <a:ln>
                          <a:noFill/>
                        </a:ln>
                        <a:solidFill>
                          <a:schemeClr val="bg1"/>
                        </a:solidFill>
                        <a:effectLst/>
                        <a:latin typeface="Arial" pitchFamily="34" charset="0"/>
                        <a:ea typeface="Calibri" pitchFamily="34" charset="0"/>
                        <a:cs typeface="Times New Roman" pitchFamily="18" charset="0"/>
                      </a:endParaRP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18097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bg1"/>
                          </a:solidFill>
                          <a:effectLst/>
                          <a:latin typeface="Wingdings 3" pitchFamily="18" charset="2"/>
                          <a:ea typeface="Calibri" pitchFamily="34" charset="0"/>
                          <a:cs typeface="Times New Roman" pitchFamily="18" charset="0"/>
                        </a:rPr>
                        <a:t>i</a:t>
                      </a:r>
                      <a:endParaRPr kumimoji="0" lang="en-US" sz="1000" b="1" i="0" u="none" strike="noStrike" cap="none" normalizeH="0" baseline="0" smtClean="0">
                        <a:ln>
                          <a:noFill/>
                        </a:ln>
                        <a:solidFill>
                          <a:schemeClr val="bg1"/>
                        </a:solidFill>
                        <a:effectLst/>
                        <a:latin typeface="Arial" pitchFamily="34" charset="0"/>
                        <a:ea typeface="Calibri" pitchFamily="34" charset="0"/>
                        <a:cs typeface="Times New Roman" pitchFamily="18" charset="0"/>
                      </a:endParaRP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38576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bg1"/>
                          </a:solidFill>
                          <a:effectLst/>
                          <a:latin typeface="Verdana" pitchFamily="34" charset="0"/>
                          <a:ea typeface="Calibri" pitchFamily="34" charset="0"/>
                          <a:cs typeface="Times New Roman" pitchFamily="18" charset="0"/>
                        </a:rPr>
                        <a:t>Passing of order within 1 month from the end of the month if No Objection on the draft order by the Tax</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bg1"/>
                          </a:solidFill>
                          <a:effectLst/>
                          <a:latin typeface="Verdana" pitchFamily="34" charset="0"/>
                          <a:ea typeface="Calibri" pitchFamily="34" charset="0"/>
                          <a:cs typeface="Times New Roman" pitchFamily="18" charset="0"/>
                        </a:rPr>
                        <a:t> payer within 30 days or time expires for filing the </a:t>
                      </a:r>
                      <a:r>
                        <a:rPr kumimoji="0" lang="en-US" sz="1000" b="1" i="0" u="none" strike="noStrike" cap="none" normalizeH="0" baseline="0" smtClean="0">
                          <a:ln>
                            <a:noFill/>
                          </a:ln>
                          <a:solidFill>
                            <a:srgbClr val="FFCC00"/>
                          </a:solidFill>
                          <a:effectLst/>
                          <a:latin typeface="Verdana" pitchFamily="34" charset="0"/>
                          <a:ea typeface="Calibri" pitchFamily="34" charset="0"/>
                          <a:cs typeface="Times New Roman" pitchFamily="18" charset="0"/>
                        </a:rPr>
                        <a:t>objections within 30 days</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20478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bg1"/>
                          </a:solidFill>
                          <a:effectLst/>
                          <a:latin typeface="Wingdings 3" pitchFamily="18" charset="2"/>
                          <a:ea typeface="Calibri" pitchFamily="34" charset="0"/>
                          <a:cs typeface="Times New Roman" pitchFamily="18" charset="0"/>
                        </a:rPr>
                        <a:t>i</a:t>
                      </a:r>
                      <a:endParaRPr kumimoji="0" lang="en-US" sz="1000" b="1" i="0" u="none" strike="noStrike" cap="none" normalizeH="0" baseline="0" smtClean="0">
                        <a:ln>
                          <a:noFill/>
                        </a:ln>
                        <a:solidFill>
                          <a:schemeClr val="bg1"/>
                        </a:solidFill>
                        <a:effectLst/>
                        <a:latin typeface="Arial" pitchFamily="34" charset="0"/>
                        <a:ea typeface="Calibri" pitchFamily="34" charset="0"/>
                        <a:cs typeface="Times New Roman" pitchFamily="18" charset="0"/>
                      </a:endParaRP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24447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bg1"/>
                          </a:solidFill>
                          <a:effectLst/>
                          <a:latin typeface="Verdana" pitchFamily="34" charset="0"/>
                          <a:ea typeface="Calibri" pitchFamily="34" charset="0"/>
                          <a:cs typeface="Times New Roman" pitchFamily="18" charset="0"/>
                        </a:rPr>
                        <a:t>If tax payers has objection he will file objections to Dispute Resolution Panel within 30 days from the</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bg1"/>
                          </a:solidFill>
                          <a:effectLst/>
                          <a:latin typeface="Verdana" pitchFamily="34" charset="0"/>
                          <a:ea typeface="Calibri" pitchFamily="34" charset="0"/>
                          <a:cs typeface="Times New Roman" pitchFamily="18" charset="0"/>
                        </a:rPr>
                        <a:t>date of draft order</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20478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bg1"/>
                          </a:solidFill>
                          <a:effectLst/>
                          <a:latin typeface="Wingdings 3" pitchFamily="18" charset="2"/>
                          <a:ea typeface="Calibri" pitchFamily="34" charset="0"/>
                          <a:cs typeface="Times New Roman" pitchFamily="18" charset="0"/>
                        </a:rPr>
                        <a:t>i</a:t>
                      </a:r>
                      <a:endParaRPr kumimoji="0" lang="en-US" sz="1000" b="1" i="0" u="none" strike="noStrike" cap="none" normalizeH="0" baseline="0" smtClean="0">
                        <a:ln>
                          <a:noFill/>
                        </a:ln>
                        <a:solidFill>
                          <a:schemeClr val="bg1"/>
                        </a:solidFill>
                        <a:effectLst/>
                        <a:latin typeface="Arial" pitchFamily="34" charset="0"/>
                        <a:ea typeface="Calibri" pitchFamily="34" charset="0"/>
                        <a:cs typeface="Times New Roman" pitchFamily="18" charset="0"/>
                      </a:endParaRP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38576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bg1"/>
                          </a:solidFill>
                          <a:effectLst/>
                          <a:latin typeface="Verdana" pitchFamily="34" charset="0"/>
                          <a:ea typeface="Calibri" pitchFamily="34" charset="0"/>
                          <a:cs typeface="Times New Roman" pitchFamily="18" charset="0"/>
                        </a:rPr>
                        <a:t>Dispute Resolution after hearing TPO and Tax payer along with evidences will either give directions to</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bg1"/>
                          </a:solidFill>
                          <a:effectLst/>
                          <a:latin typeface="Verdana" pitchFamily="34" charset="0"/>
                          <a:ea typeface="Calibri" pitchFamily="34" charset="0"/>
                          <a:cs typeface="Times New Roman" pitchFamily="18" charset="0"/>
                        </a:rPr>
                        <a:t>the TPO or no directions, within 9 months from the end to the month in which the draft order is </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bg1"/>
                          </a:solidFill>
                          <a:effectLst/>
                          <a:latin typeface="Verdana" pitchFamily="34" charset="0"/>
                          <a:ea typeface="Calibri" pitchFamily="34" charset="0"/>
                          <a:cs typeface="Times New Roman" pitchFamily="18" charset="0"/>
                        </a:rPr>
                        <a:t>forwarded to the tax payer</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20478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bg1"/>
                          </a:solidFill>
                          <a:effectLst/>
                          <a:latin typeface="Wingdings 3" pitchFamily="18" charset="2"/>
                          <a:ea typeface="Calibri" pitchFamily="34" charset="0"/>
                          <a:cs typeface="Times New Roman" pitchFamily="18" charset="0"/>
                        </a:rPr>
                        <a:t>i</a:t>
                      </a:r>
                      <a:endParaRPr kumimoji="0" lang="en-US" sz="1000" b="1" i="0" u="none" strike="noStrike" cap="none" normalizeH="0" baseline="0" smtClean="0">
                        <a:ln>
                          <a:noFill/>
                        </a:ln>
                        <a:solidFill>
                          <a:schemeClr val="bg1"/>
                        </a:solidFill>
                        <a:effectLst/>
                        <a:latin typeface="Arial" pitchFamily="34" charset="0"/>
                        <a:ea typeface="Calibri" pitchFamily="34" charset="0"/>
                        <a:cs typeface="Times New Roman" pitchFamily="18" charset="0"/>
                      </a:endParaRP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38576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bg1"/>
                          </a:solidFill>
                          <a:effectLst/>
                          <a:latin typeface="Verdana" pitchFamily="34" charset="0"/>
                          <a:ea typeface="Calibri" pitchFamily="34" charset="0"/>
                          <a:cs typeface="Times New Roman" pitchFamily="18" charset="0"/>
                        </a:rPr>
                        <a:t>Within 1 month from the end of the month in which direction is received, or expiry of 9 months </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bg1"/>
                          </a:solidFill>
                          <a:effectLst/>
                          <a:latin typeface="Verdana" pitchFamily="34" charset="0"/>
                          <a:ea typeface="Calibri" pitchFamily="34" charset="0"/>
                          <a:cs typeface="Times New Roman" pitchFamily="18" charset="0"/>
                        </a:rPr>
                        <a:t>whichever is earlier,  the TPO will pass the final order in conformity with the directions of the Dispute</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bg1"/>
                          </a:solidFill>
                          <a:effectLst/>
                          <a:latin typeface="Verdana" pitchFamily="34" charset="0"/>
                          <a:ea typeface="Calibri" pitchFamily="34" charset="0"/>
                          <a:cs typeface="Times New Roman" pitchFamily="18" charset="0"/>
                        </a:rPr>
                        <a:t>Resolution Panel</a:t>
                      </a:r>
                      <a:r>
                        <a:rPr kumimoji="0" lang="en-US" sz="1000" b="1" i="0" u="none" strike="noStrike" cap="none" normalizeH="0" baseline="0" smtClean="0">
                          <a:ln>
                            <a:noFill/>
                          </a:ln>
                          <a:solidFill>
                            <a:schemeClr val="bg1"/>
                          </a:solidFill>
                          <a:effectLst/>
                          <a:latin typeface="Times New Roman" pitchFamily="18" charset="0"/>
                          <a:ea typeface="Calibri" pitchFamily="34" charset="0"/>
                          <a:cs typeface="Times New Roman" pitchFamily="18" charset="0"/>
                        </a:rPr>
                        <a:t> </a:t>
                      </a:r>
                      <a:endParaRPr kumimoji="0" lang="en-US" sz="1000" b="1" i="0" u="none" strike="noStrike" cap="none" normalizeH="0" baseline="0" smtClean="0">
                        <a:ln>
                          <a:noFill/>
                        </a:ln>
                        <a:solidFill>
                          <a:schemeClr val="bg1"/>
                        </a:solidFill>
                        <a:effectLst/>
                        <a:latin typeface="Arial" pitchFamily="34" charset="0"/>
                        <a:ea typeface="Calibri" pitchFamily="34" charset="0"/>
                        <a:cs typeface="Times New Roman" pitchFamily="18" charset="0"/>
                      </a:endParaRP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20478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bg1"/>
                          </a:solidFill>
                          <a:effectLst/>
                          <a:latin typeface="Wingdings 3" pitchFamily="18" charset="2"/>
                          <a:ea typeface="Calibri" pitchFamily="34" charset="0"/>
                          <a:cs typeface="Times New Roman" pitchFamily="18" charset="0"/>
                        </a:rPr>
                        <a:t>i</a:t>
                      </a:r>
                      <a:endParaRPr kumimoji="0" lang="en-US" sz="1000" b="1" i="0" u="none" strike="noStrike" cap="none" normalizeH="0" baseline="0" smtClean="0">
                        <a:ln>
                          <a:noFill/>
                        </a:ln>
                        <a:solidFill>
                          <a:schemeClr val="bg1"/>
                        </a:solidFill>
                        <a:effectLst/>
                        <a:latin typeface="Arial" pitchFamily="34" charset="0"/>
                        <a:ea typeface="Calibri" pitchFamily="34" charset="0"/>
                        <a:cs typeface="Times New Roman" pitchFamily="18" charset="0"/>
                      </a:endParaRP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17303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bg1"/>
                          </a:solidFill>
                          <a:effectLst/>
                          <a:latin typeface="Verdana" pitchFamily="34" charset="0"/>
                          <a:ea typeface="Calibri" pitchFamily="34" charset="0"/>
                          <a:cs typeface="Times New Roman" pitchFamily="18" charset="0"/>
                        </a:rPr>
                        <a:t>Based on results of the above mentioned procedure Assessing Officer will pass the order</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457200" y="0"/>
            <a:ext cx="8229600" cy="914400"/>
          </a:xfrm>
        </p:spPr>
        <p:txBody>
          <a:bodyPr/>
          <a:lstStyle/>
          <a:p>
            <a:pPr eaLnBrk="1" hangingPunct="1"/>
            <a:r>
              <a:rPr lang="en-US" sz="3200" b="1" smtClean="0">
                <a:solidFill>
                  <a:srgbClr val="FFCC00"/>
                </a:solidFill>
                <a:latin typeface="Verdana" pitchFamily="34" charset="0"/>
              </a:rPr>
              <a:t>REPORTING REQUIREMENTS</a:t>
            </a:r>
          </a:p>
        </p:txBody>
      </p:sp>
      <p:sp>
        <p:nvSpPr>
          <p:cNvPr id="62467" name="Rectangle 3"/>
          <p:cNvSpPr>
            <a:spLocks noGrp="1" noChangeArrowheads="1"/>
          </p:cNvSpPr>
          <p:nvPr>
            <p:ph type="body" idx="1"/>
          </p:nvPr>
        </p:nvSpPr>
        <p:spPr>
          <a:xfrm>
            <a:off x="457200" y="914400"/>
            <a:ext cx="8229600" cy="5638800"/>
          </a:xfrm>
        </p:spPr>
        <p:txBody>
          <a:bodyPr/>
          <a:lstStyle/>
          <a:p>
            <a:pPr eaLnBrk="1" hangingPunct="1">
              <a:lnSpc>
                <a:spcPct val="90000"/>
              </a:lnSpc>
              <a:buClr>
                <a:srgbClr val="FFCC00"/>
              </a:buClr>
              <a:buFont typeface="Wingdings" pitchFamily="2" charset="2"/>
              <a:buChar char="q"/>
            </a:pPr>
            <a:endParaRPr lang="en-US" sz="1800" smtClean="0">
              <a:solidFill>
                <a:schemeClr val="bg1"/>
              </a:solidFill>
              <a:latin typeface="Verdana" pitchFamily="34" charset="0"/>
            </a:endParaRPr>
          </a:p>
          <a:p>
            <a:pPr eaLnBrk="1" hangingPunct="1">
              <a:lnSpc>
                <a:spcPct val="90000"/>
              </a:lnSpc>
              <a:buClr>
                <a:srgbClr val="FFCC00"/>
              </a:buClr>
              <a:buFont typeface="Wingdings" pitchFamily="2" charset="2"/>
              <a:buChar char="q"/>
            </a:pPr>
            <a:endParaRPr lang="en-US" sz="1800" smtClean="0">
              <a:solidFill>
                <a:schemeClr val="bg1"/>
              </a:solidFill>
              <a:latin typeface="Verdana" pitchFamily="34" charset="0"/>
            </a:endParaRPr>
          </a:p>
          <a:p>
            <a:pPr algn="just" eaLnBrk="1" hangingPunct="1">
              <a:lnSpc>
                <a:spcPct val="90000"/>
              </a:lnSpc>
              <a:buClr>
                <a:srgbClr val="FFCC00"/>
              </a:buClr>
              <a:buFont typeface="Wingdings" pitchFamily="2" charset="2"/>
              <a:buChar char="q"/>
            </a:pPr>
            <a:r>
              <a:rPr lang="en-US" sz="1800" smtClean="0">
                <a:solidFill>
                  <a:schemeClr val="bg1"/>
                </a:solidFill>
                <a:latin typeface="Verdana" pitchFamily="34" charset="0"/>
              </a:rPr>
              <a:t>Every tax payer entering into international transaction to obtained an accountant report in prescribed form i.e. </a:t>
            </a:r>
            <a:r>
              <a:rPr lang="en-US" sz="1800" smtClean="0">
                <a:solidFill>
                  <a:srgbClr val="FFCC00"/>
                </a:solidFill>
                <a:latin typeface="Verdana" pitchFamily="34" charset="0"/>
              </a:rPr>
              <a:t>Form 3CEB</a:t>
            </a:r>
            <a:r>
              <a:rPr lang="en-US" sz="1800" smtClean="0">
                <a:solidFill>
                  <a:schemeClr val="bg1"/>
                </a:solidFill>
                <a:latin typeface="Verdana" pitchFamily="34" charset="0"/>
              </a:rPr>
              <a:t>.</a:t>
            </a:r>
          </a:p>
          <a:p>
            <a:pPr algn="just" eaLnBrk="1" hangingPunct="1">
              <a:lnSpc>
                <a:spcPct val="90000"/>
              </a:lnSpc>
              <a:buClr>
                <a:srgbClr val="FFCC00"/>
              </a:buClr>
              <a:buFont typeface="Wingdings" pitchFamily="2" charset="2"/>
              <a:buNone/>
            </a:pPr>
            <a:endParaRPr lang="en-US" sz="1800" smtClean="0">
              <a:solidFill>
                <a:schemeClr val="bg1"/>
              </a:solidFill>
              <a:latin typeface="Verdana" pitchFamily="34" charset="0"/>
            </a:endParaRPr>
          </a:p>
          <a:p>
            <a:pPr algn="just" eaLnBrk="1" hangingPunct="1">
              <a:lnSpc>
                <a:spcPct val="90000"/>
              </a:lnSpc>
              <a:buClr>
                <a:srgbClr val="FFCC00"/>
              </a:buClr>
              <a:buFont typeface="Wingdings" pitchFamily="2" charset="2"/>
              <a:buChar char="q"/>
            </a:pPr>
            <a:r>
              <a:rPr lang="en-US" sz="1800" smtClean="0">
                <a:solidFill>
                  <a:schemeClr val="bg1"/>
                </a:solidFill>
                <a:latin typeface="Verdana" pitchFamily="34" charset="0"/>
              </a:rPr>
              <a:t>Every accountant report to be submitted on or before the due date for filing tax return</a:t>
            </a:r>
          </a:p>
          <a:p>
            <a:pPr eaLnBrk="1" hangingPunct="1">
              <a:lnSpc>
                <a:spcPct val="90000"/>
              </a:lnSpc>
              <a:buClr>
                <a:srgbClr val="FFCC00"/>
              </a:buClr>
              <a:buFont typeface="Wingdings" pitchFamily="2" charset="2"/>
              <a:buNone/>
            </a:pPr>
            <a:endParaRPr lang="en-US" sz="1800" smtClean="0">
              <a:solidFill>
                <a:schemeClr val="bg1"/>
              </a:solidFill>
              <a:latin typeface="Verdana" pitchFamily="34" charset="0"/>
            </a:endParaRPr>
          </a:p>
          <a:p>
            <a:pPr eaLnBrk="1" hangingPunct="1">
              <a:lnSpc>
                <a:spcPct val="90000"/>
              </a:lnSpc>
              <a:buClr>
                <a:srgbClr val="FFCC00"/>
              </a:buClr>
              <a:buFont typeface="Wingdings" pitchFamily="2" charset="2"/>
              <a:buChar char="q"/>
            </a:pPr>
            <a:r>
              <a:rPr lang="en-US" sz="1800" smtClean="0">
                <a:solidFill>
                  <a:schemeClr val="bg1"/>
                </a:solidFill>
                <a:latin typeface="Verdana" pitchFamily="34" charset="0"/>
              </a:rPr>
              <a:t>Accountant report contain the following information </a:t>
            </a:r>
          </a:p>
          <a:p>
            <a:pPr eaLnBrk="1" hangingPunct="1">
              <a:lnSpc>
                <a:spcPct val="90000"/>
              </a:lnSpc>
              <a:buClr>
                <a:srgbClr val="FFCC00"/>
              </a:buClr>
              <a:buFont typeface="Wingdings" pitchFamily="2" charset="2"/>
              <a:buNone/>
            </a:pPr>
            <a:endParaRPr lang="en-US" sz="1800" smtClean="0">
              <a:solidFill>
                <a:schemeClr val="bg1"/>
              </a:solidFill>
              <a:latin typeface="Verdana" pitchFamily="34" charset="0"/>
            </a:endParaRPr>
          </a:p>
          <a:p>
            <a:pPr lvl="1" eaLnBrk="1" hangingPunct="1">
              <a:lnSpc>
                <a:spcPct val="90000"/>
              </a:lnSpc>
              <a:buClr>
                <a:srgbClr val="FFCC00"/>
              </a:buClr>
              <a:buSzPct val="110000"/>
              <a:buFont typeface="Wingdings" pitchFamily="2" charset="2"/>
              <a:buChar char="§"/>
            </a:pPr>
            <a:r>
              <a:rPr lang="en-US" sz="1600" b="1" smtClean="0">
                <a:solidFill>
                  <a:schemeClr val="bg1"/>
                </a:solidFill>
                <a:latin typeface="Verdana" pitchFamily="34" charset="0"/>
              </a:rPr>
              <a:t>Contains summary of international transaction</a:t>
            </a:r>
            <a:br>
              <a:rPr lang="en-US" sz="1600" b="1" smtClean="0">
                <a:solidFill>
                  <a:schemeClr val="bg1"/>
                </a:solidFill>
                <a:latin typeface="Verdana" pitchFamily="34" charset="0"/>
              </a:rPr>
            </a:br>
            <a:endParaRPr lang="en-US" sz="1600" b="1" smtClean="0">
              <a:solidFill>
                <a:schemeClr val="bg1"/>
              </a:solidFill>
              <a:latin typeface="Verdana" pitchFamily="34" charset="0"/>
            </a:endParaRPr>
          </a:p>
          <a:p>
            <a:pPr lvl="1" eaLnBrk="1" hangingPunct="1">
              <a:lnSpc>
                <a:spcPct val="90000"/>
              </a:lnSpc>
              <a:buClr>
                <a:srgbClr val="FFCC00"/>
              </a:buClr>
              <a:buSzPct val="110000"/>
              <a:buFont typeface="Wingdings" pitchFamily="2" charset="2"/>
              <a:buChar char="§"/>
            </a:pPr>
            <a:r>
              <a:rPr lang="en-US" sz="1600" b="1" smtClean="0">
                <a:solidFill>
                  <a:schemeClr val="bg1"/>
                </a:solidFill>
                <a:latin typeface="Verdana" pitchFamily="34" charset="0"/>
              </a:rPr>
              <a:t>Contains details of tax payer</a:t>
            </a:r>
            <a:br>
              <a:rPr lang="en-US" sz="1600" b="1" smtClean="0">
                <a:solidFill>
                  <a:schemeClr val="bg1"/>
                </a:solidFill>
                <a:latin typeface="Verdana" pitchFamily="34" charset="0"/>
              </a:rPr>
            </a:br>
            <a:endParaRPr lang="en-US" sz="1600" b="1" smtClean="0">
              <a:solidFill>
                <a:schemeClr val="bg1"/>
              </a:solidFill>
              <a:latin typeface="Verdana" pitchFamily="34" charset="0"/>
            </a:endParaRPr>
          </a:p>
          <a:p>
            <a:pPr lvl="1" eaLnBrk="1" hangingPunct="1">
              <a:lnSpc>
                <a:spcPct val="90000"/>
              </a:lnSpc>
              <a:buClr>
                <a:srgbClr val="FFCC00"/>
              </a:buClr>
              <a:buSzPct val="110000"/>
              <a:buFont typeface="Wingdings" pitchFamily="2" charset="2"/>
              <a:buChar char="§"/>
            </a:pPr>
            <a:r>
              <a:rPr lang="en-US" sz="1600" b="1" smtClean="0">
                <a:solidFill>
                  <a:schemeClr val="bg1"/>
                </a:solidFill>
                <a:latin typeface="Verdana" pitchFamily="34" charset="0"/>
              </a:rPr>
              <a:t>Contains method employed to determine ALP</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457200" y="0"/>
            <a:ext cx="8229600" cy="838200"/>
          </a:xfrm>
        </p:spPr>
        <p:txBody>
          <a:bodyPr/>
          <a:lstStyle/>
          <a:p>
            <a:pPr eaLnBrk="1" hangingPunct="1"/>
            <a:r>
              <a:rPr lang="en-US" sz="3200" b="1" smtClean="0">
                <a:solidFill>
                  <a:srgbClr val="FFCC00"/>
                </a:solidFill>
                <a:latin typeface="Verdana" pitchFamily="34" charset="0"/>
              </a:rPr>
              <a:t>DOCUMENTATION</a:t>
            </a:r>
            <a:r>
              <a:rPr lang="en-US" smtClean="0"/>
              <a:t> </a:t>
            </a:r>
          </a:p>
        </p:txBody>
      </p:sp>
      <p:graphicFrame>
        <p:nvGraphicFramePr>
          <p:cNvPr id="21561" name="Group 57"/>
          <p:cNvGraphicFramePr>
            <a:graphicFrameLocks noGrp="1"/>
          </p:cNvGraphicFramePr>
          <p:nvPr>
            <p:ph idx="1"/>
          </p:nvPr>
        </p:nvGraphicFramePr>
        <p:xfrm>
          <a:off x="457200" y="1219200"/>
          <a:ext cx="8229600" cy="4422775"/>
        </p:xfrm>
        <a:graphic>
          <a:graphicData uri="http://schemas.openxmlformats.org/drawingml/2006/table">
            <a:tbl>
              <a:tblPr/>
              <a:tblGrid>
                <a:gridCol w="2743200"/>
                <a:gridCol w="2743200"/>
                <a:gridCol w="2743200"/>
              </a:tblGrid>
              <a:tr h="68580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Verdana" pitchFamily="34" charset="0"/>
                          <a:ea typeface="Calibri" pitchFamily="34" charset="0"/>
                          <a:cs typeface="Times New Roman" pitchFamily="18" charset="0"/>
                        </a:rPr>
                        <a:t>ENTITY RELATED </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Verdana" pitchFamily="34" charset="0"/>
                          <a:ea typeface="Calibri" pitchFamily="34" charset="0"/>
                          <a:cs typeface="Times New Roman" pitchFamily="18" charset="0"/>
                        </a:rPr>
                        <a:t>PRICE RELATED </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Verdana" pitchFamily="34" charset="0"/>
                          <a:ea typeface="Calibri" pitchFamily="34" charset="0"/>
                          <a:cs typeface="Times New Roman" pitchFamily="18" charset="0"/>
                        </a:rPr>
                        <a:t>  TRANSACTION RELATED </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solidFill>
                      <a:schemeClr val="bg1"/>
                    </a:solidFill>
                  </a:tcPr>
                </a:tc>
              </a:tr>
              <a:tr h="3736975">
                <a:tc>
                  <a:txBody>
                    <a:bodyPr/>
                    <a:lstStyle/>
                    <a:p>
                      <a:pPr marL="342900" marR="0" lvl="0" indent="-342900" algn="l" defTabSz="914400" rtl="0" eaLnBrk="1" fontAlgn="base" latinLnBrk="0" hangingPunct="1">
                        <a:lnSpc>
                          <a:spcPct val="100000"/>
                        </a:lnSpc>
                        <a:spcBef>
                          <a:spcPct val="0"/>
                        </a:spcBef>
                        <a:spcAft>
                          <a:spcPct val="0"/>
                        </a:spcAft>
                        <a:buClr>
                          <a:srgbClr val="FFCC00"/>
                        </a:buClr>
                        <a:buSzTx/>
                        <a:buFont typeface="Wingdings" pitchFamily="2" charset="2"/>
                        <a:buChar char="q"/>
                        <a:tabLst/>
                      </a:pPr>
                      <a:r>
                        <a:rPr kumimoji="0" lang="en-US" sz="1600" b="1" i="0" u="none" strike="noStrike" cap="none" normalizeH="0" baseline="0" smtClean="0">
                          <a:ln>
                            <a:noFill/>
                          </a:ln>
                          <a:solidFill>
                            <a:schemeClr val="bg1"/>
                          </a:solidFill>
                          <a:effectLst/>
                          <a:latin typeface="Verdana" pitchFamily="34" charset="0"/>
                          <a:ea typeface="Calibri" pitchFamily="34" charset="0"/>
                          <a:cs typeface="Times New Roman" pitchFamily="18" charset="0"/>
                        </a:rPr>
                        <a:t>Profile of industry</a:t>
                      </a:r>
                      <a:br>
                        <a:rPr kumimoji="0" lang="en-US" sz="1600" b="1" i="0" u="none" strike="noStrike" cap="none" normalizeH="0" baseline="0" smtClean="0">
                          <a:ln>
                            <a:noFill/>
                          </a:ln>
                          <a:solidFill>
                            <a:schemeClr val="bg1"/>
                          </a:solidFill>
                          <a:effectLst/>
                          <a:latin typeface="Verdana" pitchFamily="34" charset="0"/>
                          <a:ea typeface="Calibri" pitchFamily="34" charset="0"/>
                          <a:cs typeface="Times New Roman" pitchFamily="18" charset="0"/>
                        </a:rPr>
                      </a:br>
                      <a:endParaRPr kumimoji="0" lang="en-US" sz="1600" b="1" i="0" u="none" strike="noStrike" cap="none" normalizeH="0" baseline="0" smtClean="0">
                        <a:ln>
                          <a:noFill/>
                        </a:ln>
                        <a:solidFill>
                          <a:schemeClr val="bg1"/>
                        </a:solidFill>
                        <a:effectLst/>
                        <a:latin typeface="Verdana" pitchFamily="34" charset="0"/>
                        <a:ea typeface="Calibri" pitchFamily="34"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
                          <a:srgbClr val="FFCC00"/>
                        </a:buClr>
                        <a:buSzTx/>
                        <a:buFont typeface="Wingdings" pitchFamily="2" charset="2"/>
                        <a:buChar char="q"/>
                        <a:tabLst/>
                      </a:pPr>
                      <a:r>
                        <a:rPr kumimoji="0" lang="en-US" sz="1600" b="1" i="0" u="none" strike="noStrike" cap="none" normalizeH="0" baseline="0" smtClean="0">
                          <a:ln>
                            <a:noFill/>
                          </a:ln>
                          <a:solidFill>
                            <a:schemeClr val="bg1"/>
                          </a:solidFill>
                          <a:effectLst/>
                          <a:latin typeface="Verdana" pitchFamily="34" charset="0"/>
                          <a:ea typeface="Calibri" pitchFamily="34" charset="0"/>
                          <a:cs typeface="Times New Roman" pitchFamily="18" charset="0"/>
                        </a:rPr>
                        <a:t>Profile of group </a:t>
                      </a:r>
                      <a:br>
                        <a:rPr kumimoji="0" lang="en-US" sz="1600" b="1" i="0" u="none" strike="noStrike" cap="none" normalizeH="0" baseline="0" smtClean="0">
                          <a:ln>
                            <a:noFill/>
                          </a:ln>
                          <a:solidFill>
                            <a:schemeClr val="bg1"/>
                          </a:solidFill>
                          <a:effectLst/>
                          <a:latin typeface="Verdana" pitchFamily="34" charset="0"/>
                          <a:ea typeface="Calibri" pitchFamily="34" charset="0"/>
                          <a:cs typeface="Times New Roman" pitchFamily="18" charset="0"/>
                        </a:rPr>
                      </a:br>
                      <a:endParaRPr kumimoji="0" lang="en-US" sz="1600" b="1" i="0" u="none" strike="noStrike" cap="none" normalizeH="0" baseline="0" smtClean="0">
                        <a:ln>
                          <a:noFill/>
                        </a:ln>
                        <a:solidFill>
                          <a:schemeClr val="bg1"/>
                        </a:solidFill>
                        <a:effectLst/>
                        <a:latin typeface="Verdana" pitchFamily="34" charset="0"/>
                        <a:ea typeface="Calibri" pitchFamily="34"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
                          <a:srgbClr val="FFCC00"/>
                        </a:buClr>
                        <a:buSzTx/>
                        <a:buFont typeface="Wingdings" pitchFamily="2" charset="2"/>
                        <a:buChar char="q"/>
                        <a:tabLst/>
                      </a:pPr>
                      <a:r>
                        <a:rPr kumimoji="0" lang="en-US" sz="1600" b="1" i="0" u="none" strike="noStrike" cap="none" normalizeH="0" baseline="0" smtClean="0">
                          <a:ln>
                            <a:noFill/>
                          </a:ln>
                          <a:solidFill>
                            <a:schemeClr val="bg1"/>
                          </a:solidFill>
                          <a:effectLst/>
                          <a:latin typeface="Verdana" pitchFamily="34" charset="0"/>
                          <a:ea typeface="Calibri" pitchFamily="34" charset="0"/>
                          <a:cs typeface="Times New Roman" pitchFamily="18" charset="0"/>
                        </a:rPr>
                        <a:t>Profile of Indian entity </a:t>
                      </a:r>
                      <a:br>
                        <a:rPr kumimoji="0" lang="en-US" sz="1600" b="1" i="0" u="none" strike="noStrike" cap="none" normalizeH="0" baseline="0" smtClean="0">
                          <a:ln>
                            <a:noFill/>
                          </a:ln>
                          <a:solidFill>
                            <a:schemeClr val="bg1"/>
                          </a:solidFill>
                          <a:effectLst/>
                          <a:latin typeface="Verdana" pitchFamily="34" charset="0"/>
                          <a:ea typeface="Calibri" pitchFamily="34" charset="0"/>
                          <a:cs typeface="Times New Roman" pitchFamily="18" charset="0"/>
                        </a:rPr>
                      </a:br>
                      <a:endParaRPr kumimoji="0" lang="en-US" sz="1600" b="1" i="0" u="none" strike="noStrike" cap="none" normalizeH="0" baseline="0" smtClean="0">
                        <a:ln>
                          <a:noFill/>
                        </a:ln>
                        <a:solidFill>
                          <a:schemeClr val="bg1"/>
                        </a:solidFill>
                        <a:effectLst/>
                        <a:latin typeface="Verdana" pitchFamily="34" charset="0"/>
                        <a:ea typeface="Calibri" pitchFamily="34"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
                          <a:srgbClr val="FFCC00"/>
                        </a:buClr>
                        <a:buSzTx/>
                        <a:buFont typeface="Wingdings" pitchFamily="2" charset="2"/>
                        <a:buChar char="q"/>
                        <a:tabLst/>
                      </a:pPr>
                      <a:r>
                        <a:rPr kumimoji="0" lang="en-US" sz="1600" b="1" i="0" u="none" strike="noStrike" cap="none" normalizeH="0" baseline="0" smtClean="0">
                          <a:ln>
                            <a:noFill/>
                          </a:ln>
                          <a:solidFill>
                            <a:schemeClr val="bg1"/>
                          </a:solidFill>
                          <a:effectLst/>
                          <a:latin typeface="Verdana" pitchFamily="34" charset="0"/>
                          <a:ea typeface="Calibri" pitchFamily="34" charset="0"/>
                          <a:cs typeface="Times New Roman" pitchFamily="18" charset="0"/>
                        </a:rPr>
                        <a:t>Profile of associated enterprises</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rgbClr val="FFCC00"/>
                        </a:buClr>
                        <a:buSzTx/>
                        <a:buFont typeface="Wingdings" pitchFamily="2" charset="2"/>
                        <a:buChar char="q"/>
                        <a:tabLst/>
                      </a:pPr>
                      <a:r>
                        <a:rPr kumimoji="0" lang="en-US" sz="1600" b="1" i="0" u="none" strike="noStrike" cap="none" normalizeH="0" baseline="0" smtClean="0">
                          <a:ln>
                            <a:noFill/>
                          </a:ln>
                          <a:solidFill>
                            <a:schemeClr val="bg1"/>
                          </a:solidFill>
                          <a:effectLst/>
                          <a:latin typeface="Verdana" pitchFamily="34" charset="0"/>
                          <a:ea typeface="Calibri" pitchFamily="34" charset="0"/>
                          <a:cs typeface="Times New Roman" pitchFamily="18" charset="0"/>
                        </a:rPr>
                        <a:t>Transaction terms</a:t>
                      </a:r>
                      <a:br>
                        <a:rPr kumimoji="0" lang="en-US" sz="1600" b="1" i="0" u="none" strike="noStrike" cap="none" normalizeH="0" baseline="0" smtClean="0">
                          <a:ln>
                            <a:noFill/>
                          </a:ln>
                          <a:solidFill>
                            <a:schemeClr val="bg1"/>
                          </a:solidFill>
                          <a:effectLst/>
                          <a:latin typeface="Verdana" pitchFamily="34" charset="0"/>
                          <a:ea typeface="Calibri" pitchFamily="34" charset="0"/>
                          <a:cs typeface="Times New Roman" pitchFamily="18" charset="0"/>
                        </a:rPr>
                      </a:br>
                      <a:endParaRPr kumimoji="0" lang="en-US" sz="1600" b="1" i="0" u="none" strike="noStrike" cap="none" normalizeH="0" baseline="0" smtClean="0">
                        <a:ln>
                          <a:noFill/>
                        </a:ln>
                        <a:solidFill>
                          <a:schemeClr val="bg1"/>
                        </a:solidFill>
                        <a:effectLst/>
                        <a:latin typeface="Verdana" pitchFamily="34" charset="0"/>
                        <a:ea typeface="Calibri" pitchFamily="34"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
                          <a:srgbClr val="FFCC00"/>
                        </a:buClr>
                        <a:buSzTx/>
                        <a:buFont typeface="Wingdings" pitchFamily="2" charset="2"/>
                        <a:buChar char="q"/>
                        <a:tabLst/>
                      </a:pPr>
                      <a:r>
                        <a:rPr kumimoji="0" lang="en-US" sz="1600" b="1" i="0" u="none" strike="noStrike" cap="none" normalizeH="0" baseline="0" smtClean="0">
                          <a:ln>
                            <a:noFill/>
                          </a:ln>
                          <a:solidFill>
                            <a:schemeClr val="bg1"/>
                          </a:solidFill>
                          <a:effectLst/>
                          <a:latin typeface="Verdana" pitchFamily="34" charset="0"/>
                          <a:ea typeface="Calibri" pitchFamily="34" charset="0"/>
                          <a:cs typeface="Times New Roman" pitchFamily="18" charset="0"/>
                        </a:rPr>
                        <a:t>Functional analysis (functions, assets and risks)</a:t>
                      </a:r>
                      <a:br>
                        <a:rPr kumimoji="0" lang="en-US" sz="1600" b="1" i="0" u="none" strike="noStrike" cap="none" normalizeH="0" baseline="0" smtClean="0">
                          <a:ln>
                            <a:noFill/>
                          </a:ln>
                          <a:solidFill>
                            <a:schemeClr val="bg1"/>
                          </a:solidFill>
                          <a:effectLst/>
                          <a:latin typeface="Verdana" pitchFamily="34" charset="0"/>
                          <a:ea typeface="Calibri" pitchFamily="34" charset="0"/>
                          <a:cs typeface="Times New Roman" pitchFamily="18" charset="0"/>
                        </a:rPr>
                      </a:br>
                      <a:endParaRPr kumimoji="0" lang="en-US" sz="1600" b="1" i="0" u="none" strike="noStrike" cap="none" normalizeH="0" baseline="0" smtClean="0">
                        <a:ln>
                          <a:noFill/>
                        </a:ln>
                        <a:solidFill>
                          <a:schemeClr val="bg1"/>
                        </a:solidFill>
                        <a:effectLst/>
                        <a:latin typeface="Verdana" pitchFamily="34" charset="0"/>
                        <a:ea typeface="Calibri" pitchFamily="34"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
                          <a:srgbClr val="FFCC00"/>
                        </a:buClr>
                        <a:buSzTx/>
                        <a:buFont typeface="Wingdings" pitchFamily="2" charset="2"/>
                        <a:buChar char="q"/>
                        <a:tabLst/>
                      </a:pPr>
                      <a:r>
                        <a:rPr kumimoji="0" lang="en-US" sz="1600" b="1" i="0" u="none" strike="noStrike" cap="none" normalizeH="0" baseline="0" smtClean="0">
                          <a:ln>
                            <a:noFill/>
                          </a:ln>
                          <a:solidFill>
                            <a:schemeClr val="bg1"/>
                          </a:solidFill>
                          <a:effectLst/>
                          <a:latin typeface="Verdana" pitchFamily="34" charset="0"/>
                          <a:ea typeface="Calibri" pitchFamily="34" charset="0"/>
                          <a:cs typeface="Times New Roman" pitchFamily="18" charset="0"/>
                        </a:rPr>
                        <a:t>Economic analysis (method selecting, comparable benchmarking)</a:t>
                      </a:r>
                      <a:br>
                        <a:rPr kumimoji="0" lang="en-US" sz="1600" b="1" i="0" u="none" strike="noStrike" cap="none" normalizeH="0" baseline="0" smtClean="0">
                          <a:ln>
                            <a:noFill/>
                          </a:ln>
                          <a:solidFill>
                            <a:schemeClr val="bg1"/>
                          </a:solidFill>
                          <a:effectLst/>
                          <a:latin typeface="Verdana" pitchFamily="34" charset="0"/>
                          <a:ea typeface="Calibri" pitchFamily="34" charset="0"/>
                          <a:cs typeface="Times New Roman" pitchFamily="18" charset="0"/>
                        </a:rPr>
                      </a:br>
                      <a:endParaRPr kumimoji="0" lang="en-US" sz="1600" b="1" i="0" u="none" strike="noStrike" cap="none" normalizeH="0" baseline="0" smtClean="0">
                        <a:ln>
                          <a:noFill/>
                        </a:ln>
                        <a:solidFill>
                          <a:schemeClr val="bg1"/>
                        </a:solidFill>
                        <a:effectLst/>
                        <a:latin typeface="Verdana" pitchFamily="34" charset="0"/>
                        <a:ea typeface="Calibri" pitchFamily="34"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
                          <a:srgbClr val="FFCC00"/>
                        </a:buClr>
                        <a:buSzTx/>
                        <a:buFont typeface="Wingdings" pitchFamily="2" charset="2"/>
                        <a:buChar char="q"/>
                        <a:tabLst/>
                      </a:pPr>
                      <a:r>
                        <a:rPr kumimoji="0" lang="en-US" sz="1600" b="1" i="0" u="none" strike="noStrike" cap="none" normalizeH="0" baseline="0" smtClean="0">
                          <a:ln>
                            <a:noFill/>
                          </a:ln>
                          <a:solidFill>
                            <a:schemeClr val="bg1"/>
                          </a:solidFill>
                          <a:effectLst/>
                          <a:latin typeface="Verdana" pitchFamily="34" charset="0"/>
                          <a:ea typeface="Calibri" pitchFamily="34" charset="0"/>
                          <a:cs typeface="Times New Roman" pitchFamily="18" charset="0"/>
                        </a:rPr>
                        <a:t>Forecasts, budgets,  </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rgbClr val="FFCC00"/>
                        </a:buClr>
                        <a:buSzTx/>
                        <a:buFont typeface="Wingdings" pitchFamily="2" charset="2"/>
                        <a:buChar char="q"/>
                        <a:tabLst/>
                      </a:pPr>
                      <a:r>
                        <a:rPr kumimoji="0" lang="en-US" sz="1600" b="1" i="0" u="none" strike="noStrike" cap="none" normalizeH="0" baseline="0" smtClean="0">
                          <a:ln>
                            <a:noFill/>
                          </a:ln>
                          <a:solidFill>
                            <a:schemeClr val="bg1"/>
                          </a:solidFill>
                          <a:effectLst/>
                          <a:latin typeface="Verdana" pitchFamily="34" charset="0"/>
                          <a:ea typeface="Calibri" pitchFamily="34" charset="0"/>
                          <a:cs typeface="Times New Roman" pitchFamily="18" charset="0"/>
                        </a:rPr>
                        <a:t>Agreements</a:t>
                      </a:r>
                      <a:br>
                        <a:rPr kumimoji="0" lang="en-US" sz="1600" b="1" i="0" u="none" strike="noStrike" cap="none" normalizeH="0" baseline="0" smtClean="0">
                          <a:ln>
                            <a:noFill/>
                          </a:ln>
                          <a:solidFill>
                            <a:schemeClr val="bg1"/>
                          </a:solidFill>
                          <a:effectLst/>
                          <a:latin typeface="Verdana" pitchFamily="34" charset="0"/>
                          <a:ea typeface="Calibri" pitchFamily="34" charset="0"/>
                          <a:cs typeface="Times New Roman" pitchFamily="18" charset="0"/>
                        </a:rPr>
                      </a:br>
                      <a:endParaRPr kumimoji="0" lang="en-US" sz="1600" b="1" i="0" u="none" strike="noStrike" cap="none" normalizeH="0" baseline="0" smtClean="0">
                        <a:ln>
                          <a:noFill/>
                        </a:ln>
                        <a:solidFill>
                          <a:schemeClr val="bg1"/>
                        </a:solidFill>
                        <a:effectLst/>
                        <a:latin typeface="Verdana" pitchFamily="34" charset="0"/>
                        <a:ea typeface="Calibri" pitchFamily="34"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
                          <a:srgbClr val="FFCC00"/>
                        </a:buClr>
                        <a:buSzTx/>
                        <a:buFont typeface="Wingdings" pitchFamily="2" charset="2"/>
                        <a:buChar char="q"/>
                        <a:tabLst/>
                      </a:pPr>
                      <a:r>
                        <a:rPr kumimoji="0" lang="en-US" sz="1600" b="1" i="0" u="none" strike="noStrike" cap="none" normalizeH="0" baseline="0" smtClean="0">
                          <a:ln>
                            <a:noFill/>
                          </a:ln>
                          <a:solidFill>
                            <a:schemeClr val="bg1"/>
                          </a:solidFill>
                          <a:effectLst/>
                          <a:latin typeface="Verdana" pitchFamily="34" charset="0"/>
                          <a:ea typeface="Calibri" pitchFamily="34" charset="0"/>
                          <a:cs typeface="Times New Roman" pitchFamily="18" charset="0"/>
                        </a:rPr>
                        <a:t>Invoices </a:t>
                      </a:r>
                      <a:br>
                        <a:rPr kumimoji="0" lang="en-US" sz="1600" b="1" i="0" u="none" strike="noStrike" cap="none" normalizeH="0" baseline="0" smtClean="0">
                          <a:ln>
                            <a:noFill/>
                          </a:ln>
                          <a:solidFill>
                            <a:schemeClr val="bg1"/>
                          </a:solidFill>
                          <a:effectLst/>
                          <a:latin typeface="Verdana" pitchFamily="34" charset="0"/>
                          <a:ea typeface="Calibri" pitchFamily="34" charset="0"/>
                          <a:cs typeface="Times New Roman" pitchFamily="18" charset="0"/>
                        </a:rPr>
                      </a:br>
                      <a:endParaRPr kumimoji="0" lang="en-US" sz="1600" b="1" i="0" u="none" strike="noStrike" cap="none" normalizeH="0" baseline="0" smtClean="0">
                        <a:ln>
                          <a:noFill/>
                        </a:ln>
                        <a:solidFill>
                          <a:schemeClr val="bg1"/>
                        </a:solidFill>
                        <a:effectLst/>
                        <a:latin typeface="Verdana" pitchFamily="34" charset="0"/>
                        <a:ea typeface="Calibri" pitchFamily="34"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
                          <a:srgbClr val="FFCC00"/>
                        </a:buClr>
                        <a:buSzTx/>
                        <a:buFont typeface="Wingdings" pitchFamily="2" charset="2"/>
                        <a:buChar char="q"/>
                        <a:tabLst/>
                      </a:pPr>
                      <a:r>
                        <a:rPr kumimoji="0" lang="en-US" sz="1600" b="1" i="0" u="none" strike="noStrike" cap="none" normalizeH="0" baseline="0" smtClean="0">
                          <a:ln>
                            <a:noFill/>
                          </a:ln>
                          <a:solidFill>
                            <a:schemeClr val="bg1"/>
                          </a:solidFill>
                          <a:effectLst/>
                          <a:latin typeface="Verdana" pitchFamily="34" charset="0"/>
                          <a:ea typeface="Calibri" pitchFamily="34" charset="0"/>
                          <a:cs typeface="Times New Roman" pitchFamily="18" charset="0"/>
                        </a:rPr>
                        <a:t>Pricing related correspondence (letters, emails etc.) </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457200" y="0"/>
            <a:ext cx="8229600" cy="838200"/>
          </a:xfrm>
        </p:spPr>
        <p:txBody>
          <a:bodyPr/>
          <a:lstStyle/>
          <a:p>
            <a:pPr eaLnBrk="1" hangingPunct="1"/>
            <a:r>
              <a:rPr lang="en-US" sz="3200" b="1" smtClean="0">
                <a:solidFill>
                  <a:srgbClr val="FFCC00"/>
                </a:solidFill>
                <a:latin typeface="Verdana" pitchFamily="34" charset="0"/>
              </a:rPr>
              <a:t>PENALTY</a:t>
            </a:r>
          </a:p>
        </p:txBody>
      </p:sp>
      <p:graphicFrame>
        <p:nvGraphicFramePr>
          <p:cNvPr id="23641" name="Group 89"/>
          <p:cNvGraphicFramePr>
            <a:graphicFrameLocks noGrp="1"/>
          </p:cNvGraphicFramePr>
          <p:nvPr>
            <p:ph idx="1"/>
          </p:nvPr>
        </p:nvGraphicFramePr>
        <p:xfrm>
          <a:off x="457200" y="1066800"/>
          <a:ext cx="8229600" cy="4170363"/>
        </p:xfrm>
        <a:graphic>
          <a:graphicData uri="http://schemas.openxmlformats.org/drawingml/2006/table">
            <a:tbl>
              <a:tblPr/>
              <a:tblGrid>
                <a:gridCol w="4114800"/>
                <a:gridCol w="4114800"/>
              </a:tblGrid>
              <a:tr h="80645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Verdana" pitchFamily="34" charset="0"/>
                        <a:ea typeface="Calibri" pitchFamily="34" charset="0"/>
                        <a:cs typeface="Times New Roman" pitchFamily="18" charset="0"/>
                      </a:endParaRP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Verdana" pitchFamily="34" charset="0"/>
                          <a:ea typeface="Calibri" pitchFamily="34" charset="0"/>
                          <a:cs typeface="Times New Roman" pitchFamily="18" charset="0"/>
                        </a:rPr>
                        <a:t>DEFAULT</a:t>
                      </a:r>
                      <a:endParaRPr kumimoji="0" lang="en-US" sz="1600" b="0" i="0" u="none" strike="noStrike" cap="none" normalizeH="0" baseline="0" smtClean="0">
                        <a:ln>
                          <a:noFill/>
                        </a:ln>
                        <a:solidFill>
                          <a:schemeClr val="tx1"/>
                        </a:solidFill>
                        <a:effectLst/>
                        <a:latin typeface="Verdana" pitchFamily="34" charset="0"/>
                        <a:ea typeface="Calibri" pitchFamily="34" charset="0"/>
                        <a:cs typeface="Times New Roman" pitchFamily="18" charset="0"/>
                      </a:endParaRP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Verdana" pitchFamily="34" charset="0"/>
                        <a:ea typeface="Calibri" pitchFamily="34" charset="0"/>
                        <a:cs typeface="Times New Roman" pitchFamily="18" charset="0"/>
                      </a:endParaRP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Verdana" pitchFamily="34" charset="0"/>
                          <a:ea typeface="Calibri" pitchFamily="34" charset="0"/>
                          <a:cs typeface="Times New Roman" pitchFamily="18" charset="0"/>
                        </a:rPr>
                        <a:t>NATURE OF PENALTY</a:t>
                      </a:r>
                      <a:endParaRPr kumimoji="0" lang="en-US" sz="1600" b="0" i="0" u="none" strike="noStrike" cap="none" normalizeH="0" baseline="0" smtClean="0">
                        <a:ln>
                          <a:noFill/>
                        </a:ln>
                        <a:solidFill>
                          <a:schemeClr val="tx1"/>
                        </a:solidFill>
                        <a:effectLst/>
                        <a:latin typeface="Verdana" pitchFamily="34" charset="0"/>
                        <a:ea typeface="Calibri" pitchFamily="34" charset="0"/>
                        <a:cs typeface="Times New Roman" pitchFamily="18" charset="0"/>
                      </a:endParaRP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solidFill>
                      <a:schemeClr val="bg1"/>
                    </a:solidFill>
                  </a:tcPr>
                </a:tc>
              </a:tr>
              <a:tr h="94615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bg1"/>
                          </a:solidFill>
                          <a:effectLst/>
                          <a:latin typeface="Verdana" pitchFamily="34" charset="0"/>
                          <a:ea typeface="Calibri" pitchFamily="34" charset="0"/>
                          <a:cs typeface="Times New Roman" pitchFamily="18" charset="0"/>
                        </a:rPr>
                        <a:t>In case of a post inquiry adjustment, there is deemed to be a concealment of income</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CC00"/>
                          </a:solidFill>
                          <a:effectLst/>
                          <a:latin typeface="Verdana" pitchFamily="34" charset="0"/>
                          <a:ea typeface="Calibri" pitchFamily="34" charset="0"/>
                          <a:cs typeface="Times New Roman" pitchFamily="18" charset="0"/>
                        </a:rPr>
                        <a:t>100 – 300 %</a:t>
                      </a:r>
                      <a:r>
                        <a:rPr kumimoji="0" lang="en-US" sz="1600" b="1" i="0" u="none" strike="noStrike" cap="none" normalizeH="0" baseline="0" smtClean="0">
                          <a:ln>
                            <a:noFill/>
                          </a:ln>
                          <a:solidFill>
                            <a:schemeClr val="bg1"/>
                          </a:solidFill>
                          <a:effectLst/>
                          <a:latin typeface="Verdana" pitchFamily="34" charset="0"/>
                          <a:ea typeface="Calibri" pitchFamily="34" charset="0"/>
                          <a:cs typeface="Times New Roman" pitchFamily="18" charset="0"/>
                        </a:rPr>
                        <a:t> of tax on the adjusted amount </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80645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bg1"/>
                          </a:solidFill>
                          <a:effectLst/>
                          <a:latin typeface="Verdana" pitchFamily="34" charset="0"/>
                          <a:ea typeface="Calibri" pitchFamily="34" charset="0"/>
                          <a:cs typeface="Times New Roman" pitchFamily="18" charset="0"/>
                        </a:rPr>
                        <a:t>Failure to maintain documents </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CC00"/>
                          </a:solidFill>
                          <a:effectLst/>
                          <a:latin typeface="Verdana" pitchFamily="34" charset="0"/>
                          <a:ea typeface="Calibri" pitchFamily="34" charset="0"/>
                          <a:cs typeface="Times New Roman" pitchFamily="18" charset="0"/>
                        </a:rPr>
                        <a:t>2%</a:t>
                      </a:r>
                      <a:r>
                        <a:rPr kumimoji="0" lang="en-US" sz="1600" b="1" i="0" u="none" strike="noStrike" cap="none" normalizeH="0" baseline="0" smtClean="0">
                          <a:ln>
                            <a:noFill/>
                          </a:ln>
                          <a:solidFill>
                            <a:schemeClr val="bg1"/>
                          </a:solidFill>
                          <a:effectLst/>
                          <a:latin typeface="Verdana" pitchFamily="34" charset="0"/>
                          <a:ea typeface="Calibri" pitchFamily="34" charset="0"/>
                          <a:cs typeface="Times New Roman" pitchFamily="18" charset="0"/>
                        </a:rPr>
                        <a:t> of the value each international transaction </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80486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bg1"/>
                          </a:solidFill>
                          <a:effectLst/>
                          <a:latin typeface="Verdana" pitchFamily="34" charset="0"/>
                          <a:ea typeface="Calibri" pitchFamily="34" charset="0"/>
                          <a:cs typeface="Times New Roman" pitchFamily="18" charset="0"/>
                        </a:rPr>
                        <a:t>Failure to furnish documents </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CC00"/>
                          </a:solidFill>
                          <a:effectLst/>
                          <a:latin typeface="Verdana" pitchFamily="34" charset="0"/>
                          <a:ea typeface="Calibri" pitchFamily="34" charset="0"/>
                          <a:cs typeface="Times New Roman" pitchFamily="18" charset="0"/>
                        </a:rPr>
                        <a:t>2%</a:t>
                      </a:r>
                      <a:r>
                        <a:rPr kumimoji="0" lang="en-US" sz="1600" b="1" i="0" u="none" strike="noStrike" cap="none" normalizeH="0" baseline="0" smtClean="0">
                          <a:ln>
                            <a:noFill/>
                          </a:ln>
                          <a:solidFill>
                            <a:schemeClr val="bg1"/>
                          </a:solidFill>
                          <a:effectLst/>
                          <a:latin typeface="Verdana" pitchFamily="34" charset="0"/>
                          <a:ea typeface="Calibri" pitchFamily="34" charset="0"/>
                          <a:cs typeface="Times New Roman" pitchFamily="18" charset="0"/>
                        </a:rPr>
                        <a:t> of the value each international transaction</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80645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bg1"/>
                          </a:solidFill>
                          <a:effectLst/>
                          <a:latin typeface="Verdana" pitchFamily="34" charset="0"/>
                          <a:ea typeface="Calibri" pitchFamily="34" charset="0"/>
                          <a:cs typeface="Times New Roman" pitchFamily="18" charset="0"/>
                        </a:rPr>
                        <a:t>Failure to furnish accountant’s report</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bg1"/>
                          </a:solidFill>
                          <a:effectLst/>
                          <a:latin typeface="Verdana" pitchFamily="34" charset="0"/>
                          <a:ea typeface="Calibri" pitchFamily="34" charset="0"/>
                          <a:cs typeface="Times New Roman" pitchFamily="18" charset="0"/>
                        </a:rPr>
                        <a:t> </a:t>
                      </a:r>
                      <a:r>
                        <a:rPr kumimoji="0" lang="en-US" sz="1600" b="1" i="0" u="none" strike="noStrike" cap="none" normalizeH="0" baseline="0" smtClean="0">
                          <a:ln>
                            <a:noFill/>
                          </a:ln>
                          <a:solidFill>
                            <a:srgbClr val="FFCC00"/>
                          </a:solidFill>
                          <a:effectLst/>
                          <a:latin typeface="Verdana" pitchFamily="34" charset="0"/>
                          <a:ea typeface="Calibri" pitchFamily="34" charset="0"/>
                          <a:cs typeface="Times New Roman" pitchFamily="18" charset="0"/>
                        </a:rPr>
                        <a:t>Rs. 100,00</a:t>
                      </a: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457200" y="0"/>
            <a:ext cx="8229600" cy="914400"/>
          </a:xfrm>
        </p:spPr>
        <p:txBody>
          <a:bodyPr/>
          <a:lstStyle/>
          <a:p>
            <a:pPr eaLnBrk="1" hangingPunct="1"/>
            <a:r>
              <a:rPr lang="en-US" sz="3200" b="1" smtClean="0">
                <a:solidFill>
                  <a:srgbClr val="FFCC00"/>
                </a:solidFill>
                <a:latin typeface="Verdana" pitchFamily="34" charset="0"/>
              </a:rPr>
              <a:t>KEY ISSUES/CONTROVERSY</a:t>
            </a:r>
          </a:p>
        </p:txBody>
      </p:sp>
      <p:sp>
        <p:nvSpPr>
          <p:cNvPr id="65539" name="Rectangle 3"/>
          <p:cNvSpPr>
            <a:spLocks noGrp="1" noChangeArrowheads="1"/>
          </p:cNvSpPr>
          <p:nvPr>
            <p:ph type="body" idx="1"/>
          </p:nvPr>
        </p:nvSpPr>
        <p:spPr>
          <a:xfrm>
            <a:off x="457200" y="990600"/>
            <a:ext cx="8229600" cy="5562600"/>
          </a:xfrm>
        </p:spPr>
        <p:txBody>
          <a:bodyPr/>
          <a:lstStyle/>
          <a:p>
            <a:pPr eaLnBrk="1" hangingPunct="1">
              <a:lnSpc>
                <a:spcPct val="90000"/>
              </a:lnSpc>
              <a:buClr>
                <a:srgbClr val="FFCC00"/>
              </a:buClr>
              <a:buFont typeface="Wingdings" pitchFamily="2" charset="2"/>
              <a:buChar char="q"/>
            </a:pPr>
            <a:r>
              <a:rPr lang="en-US" sz="1600" b="1" smtClean="0">
                <a:solidFill>
                  <a:schemeClr val="bg1"/>
                </a:solidFill>
                <a:latin typeface="Verdana" pitchFamily="34" charset="0"/>
              </a:rPr>
              <a:t>Use of secret comparables not prohibited </a:t>
            </a:r>
            <a:br>
              <a:rPr lang="en-US" sz="1600" b="1" smtClean="0">
                <a:solidFill>
                  <a:schemeClr val="bg1"/>
                </a:solidFill>
                <a:latin typeface="Verdana" pitchFamily="34" charset="0"/>
              </a:rPr>
            </a:br>
            <a:endParaRPr lang="en-US" sz="1600" b="1" smtClean="0">
              <a:solidFill>
                <a:schemeClr val="bg1"/>
              </a:solidFill>
              <a:latin typeface="Verdana" pitchFamily="34" charset="0"/>
            </a:endParaRPr>
          </a:p>
          <a:p>
            <a:pPr eaLnBrk="1" hangingPunct="1">
              <a:lnSpc>
                <a:spcPct val="90000"/>
              </a:lnSpc>
              <a:buClr>
                <a:srgbClr val="FFCC00"/>
              </a:buClr>
              <a:buFont typeface="Wingdings" pitchFamily="2" charset="2"/>
              <a:buChar char="q"/>
            </a:pPr>
            <a:r>
              <a:rPr lang="en-US" sz="1600" b="1" smtClean="0">
                <a:solidFill>
                  <a:schemeClr val="bg1"/>
                </a:solidFill>
                <a:latin typeface="Verdana" pitchFamily="34" charset="0"/>
              </a:rPr>
              <a:t>Selection of time period</a:t>
            </a:r>
            <a:br>
              <a:rPr lang="en-US" sz="1600" b="1" smtClean="0">
                <a:solidFill>
                  <a:schemeClr val="bg1"/>
                </a:solidFill>
                <a:latin typeface="Verdana" pitchFamily="34" charset="0"/>
              </a:rPr>
            </a:br>
            <a:endParaRPr lang="en-US" sz="1600" b="1" smtClean="0">
              <a:solidFill>
                <a:schemeClr val="bg1"/>
              </a:solidFill>
              <a:latin typeface="Verdana" pitchFamily="34" charset="0"/>
            </a:endParaRPr>
          </a:p>
          <a:p>
            <a:pPr eaLnBrk="1" hangingPunct="1">
              <a:lnSpc>
                <a:spcPct val="90000"/>
              </a:lnSpc>
              <a:buClr>
                <a:srgbClr val="FFCC00"/>
              </a:buClr>
              <a:buFont typeface="Wingdings" pitchFamily="2" charset="2"/>
              <a:buChar char="q"/>
            </a:pPr>
            <a:r>
              <a:rPr lang="en-US" sz="1600" b="1" smtClean="0">
                <a:solidFill>
                  <a:schemeClr val="bg1"/>
                </a:solidFill>
                <a:latin typeface="Verdana" pitchFamily="34" charset="0"/>
              </a:rPr>
              <a:t>Availability of corporate data</a:t>
            </a:r>
            <a:br>
              <a:rPr lang="en-US" sz="1600" b="1" smtClean="0">
                <a:solidFill>
                  <a:schemeClr val="bg1"/>
                </a:solidFill>
                <a:latin typeface="Verdana" pitchFamily="34" charset="0"/>
              </a:rPr>
            </a:br>
            <a:endParaRPr lang="en-US" sz="1600" b="1" smtClean="0">
              <a:solidFill>
                <a:schemeClr val="bg1"/>
              </a:solidFill>
              <a:latin typeface="Verdana" pitchFamily="34" charset="0"/>
            </a:endParaRPr>
          </a:p>
          <a:p>
            <a:pPr eaLnBrk="1" hangingPunct="1">
              <a:lnSpc>
                <a:spcPct val="90000"/>
              </a:lnSpc>
              <a:buClr>
                <a:srgbClr val="FFCC00"/>
              </a:buClr>
              <a:buFont typeface="Wingdings" pitchFamily="2" charset="2"/>
              <a:buChar char="q"/>
            </a:pPr>
            <a:r>
              <a:rPr lang="en-US" sz="1600" b="1" smtClean="0">
                <a:solidFill>
                  <a:schemeClr val="bg1"/>
                </a:solidFill>
                <a:latin typeface="Verdana" pitchFamily="34" charset="0"/>
              </a:rPr>
              <a:t>Limited guidance on adjustment methodology </a:t>
            </a:r>
            <a:br>
              <a:rPr lang="en-US" sz="1600" b="1" smtClean="0">
                <a:solidFill>
                  <a:schemeClr val="bg1"/>
                </a:solidFill>
                <a:latin typeface="Verdana" pitchFamily="34" charset="0"/>
              </a:rPr>
            </a:br>
            <a:endParaRPr lang="en-US" sz="1600" b="1" smtClean="0">
              <a:solidFill>
                <a:schemeClr val="bg1"/>
              </a:solidFill>
              <a:latin typeface="Verdana" pitchFamily="34" charset="0"/>
            </a:endParaRPr>
          </a:p>
          <a:p>
            <a:pPr eaLnBrk="1" hangingPunct="1">
              <a:lnSpc>
                <a:spcPct val="90000"/>
              </a:lnSpc>
              <a:buClr>
                <a:srgbClr val="FFCC00"/>
              </a:buClr>
              <a:buFont typeface="Wingdings" pitchFamily="2" charset="2"/>
              <a:buChar char="q"/>
            </a:pPr>
            <a:r>
              <a:rPr lang="en-US" sz="1600" b="1" smtClean="0">
                <a:solidFill>
                  <a:schemeClr val="bg1"/>
                </a:solidFill>
                <a:latin typeface="Verdana" pitchFamily="34" charset="0"/>
              </a:rPr>
              <a:t>Avoid loss making companies and negative net worth</a:t>
            </a:r>
            <a:br>
              <a:rPr lang="en-US" sz="1600" b="1" smtClean="0">
                <a:solidFill>
                  <a:schemeClr val="bg1"/>
                </a:solidFill>
                <a:latin typeface="Verdana" pitchFamily="34" charset="0"/>
              </a:rPr>
            </a:br>
            <a:endParaRPr lang="en-US" sz="1600" b="1" smtClean="0">
              <a:solidFill>
                <a:schemeClr val="bg1"/>
              </a:solidFill>
              <a:latin typeface="Verdana" pitchFamily="34" charset="0"/>
            </a:endParaRPr>
          </a:p>
          <a:p>
            <a:pPr eaLnBrk="1" hangingPunct="1">
              <a:lnSpc>
                <a:spcPct val="90000"/>
              </a:lnSpc>
              <a:buClr>
                <a:srgbClr val="FFCC00"/>
              </a:buClr>
              <a:buFont typeface="Wingdings" pitchFamily="2" charset="2"/>
              <a:buChar char="q"/>
            </a:pPr>
            <a:r>
              <a:rPr lang="en-US" sz="1600" b="1" smtClean="0">
                <a:solidFill>
                  <a:schemeClr val="bg1"/>
                </a:solidFill>
                <a:latin typeface="Verdana" pitchFamily="34" charset="0"/>
              </a:rPr>
              <a:t>Circular interferes with the judicial discretion of TPO</a:t>
            </a:r>
            <a:br>
              <a:rPr lang="en-US" sz="1600" b="1" smtClean="0">
                <a:solidFill>
                  <a:schemeClr val="bg1"/>
                </a:solidFill>
                <a:latin typeface="Verdana" pitchFamily="34" charset="0"/>
              </a:rPr>
            </a:br>
            <a:endParaRPr lang="en-US" sz="1600" b="1" smtClean="0">
              <a:solidFill>
                <a:schemeClr val="bg1"/>
              </a:solidFill>
              <a:latin typeface="Verdana" pitchFamily="34" charset="0"/>
            </a:endParaRPr>
          </a:p>
          <a:p>
            <a:pPr eaLnBrk="1" hangingPunct="1">
              <a:lnSpc>
                <a:spcPct val="90000"/>
              </a:lnSpc>
              <a:buClr>
                <a:srgbClr val="FFCC00"/>
              </a:buClr>
              <a:buFont typeface="Wingdings" pitchFamily="2" charset="2"/>
              <a:buChar char="q"/>
            </a:pPr>
            <a:r>
              <a:rPr lang="en-US" sz="1600" b="1" smtClean="0">
                <a:solidFill>
                  <a:schemeClr val="bg1"/>
                </a:solidFill>
                <a:latin typeface="Verdana" pitchFamily="34" charset="0"/>
              </a:rPr>
              <a:t>No safe harbor clause provisions </a:t>
            </a:r>
            <a:br>
              <a:rPr lang="en-US" sz="1600" b="1" smtClean="0">
                <a:solidFill>
                  <a:schemeClr val="bg1"/>
                </a:solidFill>
                <a:latin typeface="Verdana" pitchFamily="34" charset="0"/>
              </a:rPr>
            </a:br>
            <a:endParaRPr lang="en-US" sz="1600" b="1" smtClean="0">
              <a:solidFill>
                <a:schemeClr val="bg1"/>
              </a:solidFill>
              <a:latin typeface="Verdana" pitchFamily="34" charset="0"/>
            </a:endParaRPr>
          </a:p>
          <a:p>
            <a:pPr eaLnBrk="1" hangingPunct="1">
              <a:lnSpc>
                <a:spcPct val="90000"/>
              </a:lnSpc>
              <a:buClr>
                <a:srgbClr val="FFCC00"/>
              </a:buClr>
              <a:buFont typeface="Wingdings" pitchFamily="2" charset="2"/>
              <a:buChar char="q"/>
            </a:pPr>
            <a:r>
              <a:rPr lang="en-US" sz="1600" b="1" smtClean="0">
                <a:solidFill>
                  <a:schemeClr val="bg1"/>
                </a:solidFill>
                <a:latin typeface="Verdana" pitchFamily="34" charset="0"/>
              </a:rPr>
              <a:t>No advance pricing agreement provision</a:t>
            </a:r>
            <a:br>
              <a:rPr lang="en-US" sz="1600" b="1" smtClean="0">
                <a:solidFill>
                  <a:schemeClr val="bg1"/>
                </a:solidFill>
                <a:latin typeface="Verdana" pitchFamily="34" charset="0"/>
              </a:rPr>
            </a:br>
            <a:endParaRPr lang="en-US" sz="1600" b="1" smtClean="0">
              <a:solidFill>
                <a:schemeClr val="bg1"/>
              </a:solidFill>
              <a:latin typeface="Verdana" pitchFamily="34" charset="0"/>
            </a:endParaRPr>
          </a:p>
          <a:p>
            <a:pPr eaLnBrk="1" hangingPunct="1">
              <a:lnSpc>
                <a:spcPct val="90000"/>
              </a:lnSpc>
              <a:buClr>
                <a:srgbClr val="FFCC00"/>
              </a:buClr>
              <a:buFont typeface="Wingdings" pitchFamily="2" charset="2"/>
              <a:buChar char="q"/>
            </a:pPr>
            <a:r>
              <a:rPr lang="en-US" sz="1600" b="1" smtClean="0">
                <a:solidFill>
                  <a:schemeClr val="bg1"/>
                </a:solidFill>
                <a:latin typeface="Verdana" pitchFamily="34" charset="0"/>
              </a:rPr>
              <a:t>Use of current data rather than data available up-to the date of filing of Tax return</a:t>
            </a:r>
            <a:br>
              <a:rPr lang="en-US" sz="1600" b="1" smtClean="0">
                <a:solidFill>
                  <a:schemeClr val="bg1"/>
                </a:solidFill>
                <a:latin typeface="Verdana" pitchFamily="34" charset="0"/>
              </a:rPr>
            </a:br>
            <a:endParaRPr lang="en-US" sz="1600" b="1" smtClean="0">
              <a:solidFill>
                <a:schemeClr val="bg1"/>
              </a:solidFill>
              <a:latin typeface="Verdana" pitchFamily="34" charset="0"/>
            </a:endParaRPr>
          </a:p>
          <a:p>
            <a:pPr eaLnBrk="1" hangingPunct="1">
              <a:lnSpc>
                <a:spcPct val="90000"/>
              </a:lnSpc>
              <a:buClr>
                <a:srgbClr val="FFCC00"/>
              </a:buClr>
              <a:buFont typeface="Wingdings" pitchFamily="2" charset="2"/>
              <a:buChar char="q"/>
            </a:pPr>
            <a:r>
              <a:rPr lang="en-US" sz="1600" b="1" smtClean="0">
                <a:solidFill>
                  <a:schemeClr val="bg1"/>
                </a:solidFill>
                <a:latin typeface="Verdana" pitchFamily="34" charset="0"/>
              </a:rPr>
              <a:t>No significant legal precedents on Transfer pricing matters as yet</a:t>
            </a:r>
            <a:br>
              <a:rPr lang="en-US" sz="1600" b="1" smtClean="0">
                <a:solidFill>
                  <a:schemeClr val="bg1"/>
                </a:solidFill>
                <a:latin typeface="Verdana" pitchFamily="34" charset="0"/>
              </a:rPr>
            </a:br>
            <a:r>
              <a:rPr lang="en-US" sz="1600" b="1" smtClean="0">
                <a:solidFill>
                  <a:schemeClr val="bg1"/>
                </a:solidFill>
                <a:latin typeface="Verdana" pitchFamily="34" charset="0"/>
              </a:rPr>
              <a:t> </a:t>
            </a:r>
          </a:p>
          <a:p>
            <a:pPr eaLnBrk="1" hangingPunct="1">
              <a:lnSpc>
                <a:spcPct val="90000"/>
              </a:lnSpc>
              <a:buClr>
                <a:srgbClr val="FFCC00"/>
              </a:buClr>
              <a:buFont typeface="Wingdings" pitchFamily="2" charset="2"/>
              <a:buChar char="q"/>
            </a:pPr>
            <a:r>
              <a:rPr lang="en-US" sz="1600" b="1" smtClean="0">
                <a:solidFill>
                  <a:schemeClr val="bg1"/>
                </a:solidFill>
                <a:latin typeface="Verdana" pitchFamily="34" charset="0"/>
              </a:rPr>
              <a:t>No use of earlier years data </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457200" y="0"/>
            <a:ext cx="8229600" cy="990600"/>
          </a:xfrm>
        </p:spPr>
        <p:txBody>
          <a:bodyPr/>
          <a:lstStyle/>
          <a:p>
            <a:pPr eaLnBrk="1" hangingPunct="1"/>
            <a:r>
              <a:rPr lang="en-US" sz="3200" b="1" smtClean="0">
                <a:solidFill>
                  <a:srgbClr val="FFCC00"/>
                </a:solidFill>
                <a:latin typeface="Verdana" pitchFamily="34" charset="0"/>
              </a:rPr>
              <a:t>RECENT EXPERIENCES/</a:t>
            </a:r>
            <a:br>
              <a:rPr lang="en-US" sz="3200" b="1" smtClean="0">
                <a:solidFill>
                  <a:srgbClr val="FFCC00"/>
                </a:solidFill>
                <a:latin typeface="Verdana" pitchFamily="34" charset="0"/>
              </a:rPr>
            </a:br>
            <a:r>
              <a:rPr lang="en-US" sz="3200" b="1" smtClean="0">
                <a:solidFill>
                  <a:srgbClr val="FFCC00"/>
                </a:solidFill>
                <a:latin typeface="Verdana" pitchFamily="34" charset="0"/>
              </a:rPr>
              <a:t>TAKE-AWAY</a:t>
            </a:r>
          </a:p>
        </p:txBody>
      </p:sp>
      <p:sp>
        <p:nvSpPr>
          <p:cNvPr id="66563" name="Rectangle 3"/>
          <p:cNvSpPr>
            <a:spLocks noGrp="1" noChangeArrowheads="1"/>
          </p:cNvSpPr>
          <p:nvPr>
            <p:ph type="body" idx="1"/>
          </p:nvPr>
        </p:nvSpPr>
        <p:spPr>
          <a:xfrm>
            <a:off x="304800" y="1219200"/>
            <a:ext cx="8458200" cy="5364163"/>
          </a:xfrm>
        </p:spPr>
        <p:txBody>
          <a:bodyPr/>
          <a:lstStyle/>
          <a:p>
            <a:pPr eaLnBrk="1" hangingPunct="1">
              <a:lnSpc>
                <a:spcPct val="90000"/>
              </a:lnSpc>
              <a:buClr>
                <a:srgbClr val="FFCC00"/>
              </a:buClr>
              <a:buFont typeface="Wingdings" pitchFamily="2" charset="2"/>
              <a:buChar char="q"/>
            </a:pPr>
            <a:r>
              <a:rPr lang="en-US" sz="1800" b="1" smtClean="0">
                <a:solidFill>
                  <a:schemeClr val="bg1"/>
                </a:solidFill>
                <a:latin typeface="Verdana" pitchFamily="34" charset="0"/>
              </a:rPr>
              <a:t>Adjustment allowed</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lvl="1" eaLnBrk="1" hangingPunct="1">
              <a:lnSpc>
                <a:spcPct val="90000"/>
              </a:lnSpc>
              <a:buClr>
                <a:srgbClr val="FFCC00"/>
              </a:buClr>
              <a:buSzPct val="110000"/>
              <a:buFont typeface="Wingdings" pitchFamily="2" charset="2"/>
              <a:buChar char="§"/>
            </a:pPr>
            <a:r>
              <a:rPr lang="en-US" sz="1400" b="1" smtClean="0">
                <a:solidFill>
                  <a:schemeClr val="bg1"/>
                </a:solidFill>
                <a:latin typeface="Verdana" pitchFamily="34" charset="0"/>
              </a:rPr>
              <a:t>Working capital</a:t>
            </a:r>
          </a:p>
          <a:p>
            <a:pPr lvl="1" eaLnBrk="1" hangingPunct="1">
              <a:lnSpc>
                <a:spcPct val="90000"/>
              </a:lnSpc>
              <a:buClr>
                <a:srgbClr val="FFCC00"/>
              </a:buClr>
              <a:buSzPct val="110000"/>
              <a:buFont typeface="Wingdings" pitchFamily="2" charset="2"/>
              <a:buChar char="§"/>
            </a:pPr>
            <a:r>
              <a:rPr lang="en-US" sz="1400" b="1" smtClean="0">
                <a:solidFill>
                  <a:schemeClr val="bg1"/>
                </a:solidFill>
                <a:latin typeface="Verdana" pitchFamily="34" charset="0"/>
              </a:rPr>
              <a:t>Risks</a:t>
            </a:r>
          </a:p>
          <a:p>
            <a:pPr lvl="1" eaLnBrk="1" hangingPunct="1">
              <a:lnSpc>
                <a:spcPct val="90000"/>
              </a:lnSpc>
              <a:buClr>
                <a:srgbClr val="FFCC00"/>
              </a:buClr>
              <a:buSzPct val="110000"/>
              <a:buFont typeface="Wingdings" pitchFamily="2" charset="2"/>
              <a:buChar char="§"/>
            </a:pPr>
            <a:r>
              <a:rPr lang="en-US" sz="1400" b="1" smtClean="0">
                <a:solidFill>
                  <a:schemeClr val="bg1"/>
                </a:solidFill>
                <a:latin typeface="Verdana" pitchFamily="34" charset="0"/>
              </a:rPr>
              <a:t>Growth </a:t>
            </a:r>
          </a:p>
          <a:p>
            <a:pPr lvl="1" eaLnBrk="1" hangingPunct="1">
              <a:lnSpc>
                <a:spcPct val="90000"/>
              </a:lnSpc>
              <a:buClr>
                <a:srgbClr val="FFCC00"/>
              </a:buClr>
              <a:buSzPct val="110000"/>
              <a:buFont typeface="Wingdings" pitchFamily="2" charset="2"/>
              <a:buChar char="§"/>
            </a:pPr>
            <a:r>
              <a:rPr lang="en-US" sz="1400" b="1" smtClean="0">
                <a:solidFill>
                  <a:schemeClr val="bg1"/>
                </a:solidFill>
                <a:latin typeface="Verdana" pitchFamily="34" charset="0"/>
              </a:rPr>
              <a:t>IP</a:t>
            </a:r>
          </a:p>
          <a:p>
            <a:pPr lvl="1" eaLnBrk="1" hangingPunct="1">
              <a:lnSpc>
                <a:spcPct val="90000"/>
              </a:lnSpc>
              <a:buClr>
                <a:srgbClr val="FFCC00"/>
              </a:buClr>
              <a:buSzPct val="110000"/>
              <a:buFont typeface="Wingdings" pitchFamily="2" charset="2"/>
              <a:buChar char="§"/>
            </a:pPr>
            <a:r>
              <a:rPr lang="en-US" sz="1400" b="1" smtClean="0">
                <a:solidFill>
                  <a:schemeClr val="bg1"/>
                </a:solidFill>
                <a:latin typeface="Verdana" pitchFamily="34" charset="0"/>
              </a:rPr>
              <a:t>Under utilization of capacity</a:t>
            </a:r>
          </a:p>
          <a:p>
            <a:pPr lvl="1" eaLnBrk="1" hangingPunct="1">
              <a:lnSpc>
                <a:spcPct val="90000"/>
              </a:lnSpc>
              <a:buClr>
                <a:srgbClr val="FFCC00"/>
              </a:buClr>
              <a:buSzPct val="110000"/>
              <a:buFont typeface="Wingdings" pitchFamily="2" charset="2"/>
              <a:buChar char="§"/>
            </a:pPr>
            <a:r>
              <a:rPr lang="en-US" sz="1400" b="1" smtClean="0">
                <a:solidFill>
                  <a:schemeClr val="bg1"/>
                </a:solidFill>
                <a:latin typeface="Verdana" pitchFamily="34" charset="0"/>
              </a:rPr>
              <a:t>Difference in accounting policies</a:t>
            </a:r>
            <a:r>
              <a:rPr lang="en-US" sz="1800" b="1" smtClean="0">
                <a:solidFill>
                  <a:schemeClr val="bg1"/>
                </a:solidFill>
                <a:latin typeface="Verdana" pitchFamily="34" charset="0"/>
              </a:rPr>
              <a:t>  </a:t>
            </a:r>
          </a:p>
          <a:p>
            <a:pPr lvl="1" eaLnBrk="1" hangingPunct="1">
              <a:lnSpc>
                <a:spcPct val="90000"/>
              </a:lnSpc>
              <a:buClr>
                <a:srgbClr val="FFCC00"/>
              </a:buClr>
              <a:buSzPct val="110000"/>
              <a:buFont typeface="Wingdings" pitchFamily="2" charset="2"/>
              <a:buNone/>
            </a:pPr>
            <a:endParaRPr lang="en-US" sz="1800" b="1" smtClean="0">
              <a:solidFill>
                <a:schemeClr val="bg1"/>
              </a:solidFill>
              <a:latin typeface="Verdana" pitchFamily="34" charset="0"/>
            </a:endParaRPr>
          </a:p>
          <a:p>
            <a:pPr eaLnBrk="1" hangingPunct="1">
              <a:lnSpc>
                <a:spcPct val="90000"/>
              </a:lnSpc>
              <a:buClr>
                <a:srgbClr val="FFCC00"/>
              </a:buClr>
              <a:buFont typeface="Wingdings" pitchFamily="2" charset="2"/>
              <a:buChar char="q"/>
            </a:pPr>
            <a:r>
              <a:rPr lang="en-US" sz="1800" b="1" smtClean="0">
                <a:solidFill>
                  <a:schemeClr val="bg1"/>
                </a:solidFill>
                <a:latin typeface="Verdana" pitchFamily="34" charset="0"/>
              </a:rPr>
              <a:t>Loss making comparables accepted except continuous loss making companies</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lnSpc>
                <a:spcPct val="90000"/>
              </a:lnSpc>
              <a:buClr>
                <a:srgbClr val="FFCC00"/>
              </a:buClr>
              <a:buFont typeface="Wingdings" pitchFamily="2" charset="2"/>
              <a:buChar char="q"/>
            </a:pPr>
            <a:r>
              <a:rPr lang="en-US" sz="1800" b="1" smtClean="0">
                <a:solidFill>
                  <a:schemeClr val="bg1"/>
                </a:solidFill>
                <a:latin typeface="Verdana" pitchFamily="34" charset="0"/>
              </a:rPr>
              <a:t>Independent comparable having related party transactions (more than 15%)  not accepted </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lnSpc>
                <a:spcPct val="90000"/>
              </a:lnSpc>
              <a:buClr>
                <a:srgbClr val="FFCC00"/>
              </a:buClr>
              <a:buFont typeface="Wingdings" pitchFamily="2" charset="2"/>
              <a:buChar char="q"/>
            </a:pPr>
            <a:r>
              <a:rPr lang="en-US" sz="1800" b="1" smtClean="0">
                <a:solidFill>
                  <a:schemeClr val="bg1"/>
                </a:solidFill>
                <a:latin typeface="Verdana" pitchFamily="34" charset="0"/>
              </a:rPr>
              <a:t>OECD and US Guidelines on Transfer Pricing accepted</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lnSpc>
                <a:spcPct val="90000"/>
              </a:lnSpc>
              <a:buClr>
                <a:srgbClr val="FFCC00"/>
              </a:buClr>
              <a:buFont typeface="Wingdings" pitchFamily="2" charset="2"/>
              <a:buChar char="q"/>
            </a:pPr>
            <a:r>
              <a:rPr lang="en-US" sz="1800" b="1" smtClean="0">
                <a:solidFill>
                  <a:schemeClr val="bg1"/>
                </a:solidFill>
                <a:latin typeface="Verdana" pitchFamily="34" charset="0"/>
              </a:rPr>
              <a:t>Emphasis on FAR analysis than other economic factors</a:t>
            </a:r>
            <a:r>
              <a:rPr lang="en-US" sz="2000" b="1" smtClean="0">
                <a:solidFill>
                  <a:schemeClr val="bg1"/>
                </a:solidFill>
                <a:latin typeface="Verdana" pitchFamily="34" charset="0"/>
              </a:rPr>
              <a:t> </a:t>
            </a:r>
            <a:br>
              <a:rPr lang="en-US" sz="2000" b="1" smtClean="0">
                <a:solidFill>
                  <a:schemeClr val="bg1"/>
                </a:solidFill>
                <a:latin typeface="Verdana" pitchFamily="34" charset="0"/>
              </a:rPr>
            </a:br>
            <a:endParaRPr lang="en-US" sz="2000" b="1" smtClean="0">
              <a:solidFill>
                <a:schemeClr val="bg1"/>
              </a:solidFill>
              <a:latin typeface="Verdana" pitchFamily="34" charset="0"/>
            </a:endParaRPr>
          </a:p>
          <a:p>
            <a:pPr eaLnBrk="1" hangingPunct="1">
              <a:lnSpc>
                <a:spcPct val="90000"/>
              </a:lnSpc>
              <a:buClr>
                <a:srgbClr val="FFCC00"/>
              </a:buClr>
              <a:buFont typeface="Wingdings" pitchFamily="2" charset="2"/>
              <a:buNone/>
            </a:pPr>
            <a:r>
              <a:rPr lang="en-US" sz="1400" b="1" smtClean="0">
                <a:solidFill>
                  <a:schemeClr val="accent1"/>
                </a:solidFill>
                <a:latin typeface="Verdana" pitchFamily="34" charset="0"/>
              </a:rPr>
              <a:t>							  </a:t>
            </a:r>
            <a:r>
              <a:rPr lang="en-US" sz="1400" b="1" smtClean="0">
                <a:solidFill>
                  <a:srgbClr val="FFCC00"/>
                </a:solidFill>
                <a:latin typeface="Verdana" pitchFamily="34" charset="0"/>
              </a:rPr>
              <a:t>COND Next Slide……..</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3"/>
          <p:cNvSpPr>
            <a:spLocks noGrp="1" noChangeArrowheads="1"/>
          </p:cNvSpPr>
          <p:nvPr>
            <p:ph type="body" idx="1"/>
          </p:nvPr>
        </p:nvSpPr>
        <p:spPr>
          <a:xfrm>
            <a:off x="457200" y="381000"/>
            <a:ext cx="8229600" cy="6248400"/>
          </a:xfrm>
        </p:spPr>
        <p:txBody>
          <a:bodyPr/>
          <a:lstStyle/>
          <a:p>
            <a:pPr eaLnBrk="1" hangingPunct="1">
              <a:lnSpc>
                <a:spcPct val="90000"/>
              </a:lnSpc>
              <a:buClr>
                <a:srgbClr val="FFCC00"/>
              </a:buClr>
              <a:buFont typeface="Wingdings" pitchFamily="2" charset="2"/>
              <a:buChar char="q"/>
            </a:pPr>
            <a:endParaRPr lang="en-US" sz="1800" b="1" smtClean="0">
              <a:solidFill>
                <a:schemeClr val="bg1"/>
              </a:solidFill>
              <a:latin typeface="Verdana" pitchFamily="34" charset="0"/>
            </a:endParaRPr>
          </a:p>
          <a:p>
            <a:pPr eaLnBrk="1" hangingPunct="1">
              <a:lnSpc>
                <a:spcPct val="90000"/>
              </a:lnSpc>
              <a:buClr>
                <a:srgbClr val="FFCC00"/>
              </a:buClr>
              <a:buFont typeface="Wingdings" pitchFamily="2" charset="2"/>
              <a:buChar char="q"/>
            </a:pPr>
            <a:r>
              <a:rPr lang="en-US" sz="1800" b="1" smtClean="0">
                <a:solidFill>
                  <a:schemeClr val="bg1"/>
                </a:solidFill>
                <a:latin typeface="Verdana" pitchFamily="34" charset="0"/>
              </a:rPr>
              <a:t>Segmental results to be considered </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lnSpc>
                <a:spcPct val="90000"/>
              </a:lnSpc>
              <a:buClr>
                <a:srgbClr val="FFCC00"/>
              </a:buClr>
              <a:buFont typeface="Wingdings" pitchFamily="2" charset="2"/>
              <a:buChar char="q"/>
            </a:pPr>
            <a:r>
              <a:rPr lang="en-US" sz="1800" b="1" smtClean="0">
                <a:solidFill>
                  <a:schemeClr val="bg1"/>
                </a:solidFill>
                <a:latin typeface="Verdana" pitchFamily="34" charset="0"/>
              </a:rPr>
              <a:t>Transfer Pricing not an exact science and hence reasonable presumption and approximation accepted </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lnSpc>
                <a:spcPct val="90000"/>
              </a:lnSpc>
              <a:buClr>
                <a:srgbClr val="FFCC00"/>
              </a:buClr>
              <a:buFont typeface="Wingdings" pitchFamily="2" charset="2"/>
              <a:buChar char="q"/>
            </a:pPr>
            <a:r>
              <a:rPr lang="en-US" sz="1800" b="1" smtClean="0">
                <a:solidFill>
                  <a:schemeClr val="bg1"/>
                </a:solidFill>
                <a:latin typeface="Verdana" pitchFamily="34" charset="0"/>
              </a:rPr>
              <a:t>Multiple year data generally not accepted</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lnSpc>
                <a:spcPct val="90000"/>
              </a:lnSpc>
              <a:buClr>
                <a:srgbClr val="FFCC00"/>
              </a:buClr>
              <a:buFont typeface="Wingdings" pitchFamily="2" charset="2"/>
              <a:buChar char="q"/>
            </a:pPr>
            <a:r>
              <a:rPr lang="en-US" sz="1800" b="1" smtClean="0">
                <a:solidFill>
                  <a:schemeClr val="bg1"/>
                </a:solidFill>
                <a:latin typeface="Verdana" pitchFamily="34" charset="0"/>
              </a:rPr>
              <a:t>Transfer Pricing law in India at very infancy stage </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lnSpc>
                <a:spcPct val="90000"/>
              </a:lnSpc>
              <a:buClr>
                <a:srgbClr val="FFCC00"/>
              </a:buClr>
              <a:buFont typeface="Wingdings" pitchFamily="2" charset="2"/>
              <a:buChar char="q"/>
            </a:pPr>
            <a:r>
              <a:rPr lang="en-US" sz="1800" b="1" smtClean="0">
                <a:solidFill>
                  <a:schemeClr val="bg1"/>
                </a:solidFill>
                <a:latin typeface="Verdana" pitchFamily="34" charset="0"/>
              </a:rPr>
              <a:t> Start-up company and low net worth companies not accepted</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lnSpc>
                <a:spcPct val="90000"/>
              </a:lnSpc>
              <a:buClr>
                <a:srgbClr val="FFCC00"/>
              </a:buClr>
              <a:buFont typeface="Wingdings" pitchFamily="2" charset="2"/>
              <a:buChar char="q"/>
            </a:pPr>
            <a:r>
              <a:rPr lang="en-US" sz="1800" b="1" smtClean="0">
                <a:solidFill>
                  <a:schemeClr val="bg1"/>
                </a:solidFill>
                <a:latin typeface="Verdana" pitchFamily="34" charset="0"/>
              </a:rPr>
              <a:t>In TNMM, comparability at broader level in terms of product accepted</a:t>
            </a: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457200" y="0"/>
            <a:ext cx="8229600" cy="1143000"/>
          </a:xfrm>
        </p:spPr>
        <p:txBody>
          <a:bodyPr/>
          <a:lstStyle/>
          <a:p>
            <a:pPr eaLnBrk="1" hangingPunct="1"/>
            <a:r>
              <a:rPr lang="en-US" sz="3200" b="1" smtClean="0">
                <a:solidFill>
                  <a:srgbClr val="FFCC00"/>
                </a:solidFill>
                <a:latin typeface="Verdana" pitchFamily="34" charset="0"/>
              </a:rPr>
              <a:t>DOMESTIC LAW DISPUTE RESOLUTION PROCESS</a:t>
            </a:r>
            <a:r>
              <a:rPr lang="en-US" sz="4000" smtClean="0"/>
              <a:t> </a:t>
            </a:r>
          </a:p>
        </p:txBody>
      </p:sp>
      <p:sp>
        <p:nvSpPr>
          <p:cNvPr id="68611" name="Rectangle 4"/>
          <p:cNvSpPr>
            <a:spLocks noChangeArrowheads="1"/>
          </p:cNvSpPr>
          <p:nvPr/>
        </p:nvSpPr>
        <p:spPr bwMode="auto">
          <a:xfrm>
            <a:off x="609600" y="1524000"/>
            <a:ext cx="1143000" cy="727075"/>
          </a:xfrm>
          <a:prstGeom prst="rect">
            <a:avLst/>
          </a:prstGeom>
          <a:solidFill>
            <a:srgbClr val="FFFFCC"/>
          </a:solidFill>
          <a:ln w="9525">
            <a:solidFill>
              <a:srgbClr val="FF9900"/>
            </a:solidFill>
            <a:miter lim="800000"/>
            <a:headEnd/>
            <a:tailEnd/>
          </a:ln>
        </p:spPr>
        <p:txBody>
          <a:bodyPr/>
          <a:lstStyle/>
          <a:p>
            <a:pPr algn="ctr"/>
            <a:r>
              <a:rPr lang="en-US" sz="1200" b="1">
                <a:latin typeface="Verdana" pitchFamily="34" charset="0"/>
              </a:rPr>
              <a:t> Transfer Pricing</a:t>
            </a:r>
          </a:p>
          <a:p>
            <a:pPr algn="ctr"/>
            <a:r>
              <a:rPr lang="en-US" sz="1200" b="1">
                <a:latin typeface="Verdana" pitchFamily="34" charset="0"/>
              </a:rPr>
              <a:t>   Officer	</a:t>
            </a:r>
            <a:endParaRPr lang="en-US" sz="1200">
              <a:latin typeface="Verdana" pitchFamily="34" charset="0"/>
            </a:endParaRPr>
          </a:p>
        </p:txBody>
      </p:sp>
      <p:sp>
        <p:nvSpPr>
          <p:cNvPr id="68612" name="Rectangle 5"/>
          <p:cNvSpPr>
            <a:spLocks noChangeArrowheads="1"/>
          </p:cNvSpPr>
          <p:nvPr/>
        </p:nvSpPr>
        <p:spPr bwMode="auto">
          <a:xfrm>
            <a:off x="2286000" y="1524000"/>
            <a:ext cx="1143000" cy="723900"/>
          </a:xfrm>
          <a:prstGeom prst="rect">
            <a:avLst/>
          </a:prstGeom>
          <a:solidFill>
            <a:srgbClr val="FFFFCC"/>
          </a:solidFill>
          <a:ln w="9525">
            <a:solidFill>
              <a:srgbClr val="FF9900"/>
            </a:solidFill>
            <a:miter lim="800000"/>
            <a:headEnd/>
            <a:tailEnd/>
          </a:ln>
        </p:spPr>
        <p:txBody>
          <a:bodyPr/>
          <a:lstStyle/>
          <a:p>
            <a:pPr algn="ctr"/>
            <a:r>
              <a:rPr lang="en-US" sz="1200" b="1">
                <a:latin typeface="Verdana" pitchFamily="34" charset="0"/>
              </a:rPr>
              <a:t>Dispute Resolution                              Panel</a:t>
            </a:r>
            <a:r>
              <a:rPr lang="en-US" sz="1200" b="1"/>
              <a:t>	</a:t>
            </a:r>
            <a:endParaRPr lang="en-US"/>
          </a:p>
        </p:txBody>
      </p:sp>
      <p:sp>
        <p:nvSpPr>
          <p:cNvPr id="68613" name="Rectangle 6"/>
          <p:cNvSpPr>
            <a:spLocks noChangeArrowheads="1"/>
          </p:cNvSpPr>
          <p:nvPr/>
        </p:nvSpPr>
        <p:spPr bwMode="auto">
          <a:xfrm>
            <a:off x="4191000" y="1524000"/>
            <a:ext cx="1143000" cy="742950"/>
          </a:xfrm>
          <a:prstGeom prst="rect">
            <a:avLst/>
          </a:prstGeom>
          <a:solidFill>
            <a:srgbClr val="FFFFCC"/>
          </a:solidFill>
          <a:ln w="9525">
            <a:solidFill>
              <a:srgbClr val="FF9900"/>
            </a:solidFill>
            <a:miter lim="800000"/>
            <a:headEnd/>
            <a:tailEnd/>
          </a:ln>
        </p:spPr>
        <p:txBody>
          <a:bodyPr/>
          <a:lstStyle/>
          <a:p>
            <a:pPr algn="ctr"/>
            <a:r>
              <a:rPr lang="en-US" sz="1200" b="1">
                <a:latin typeface="Verdana" pitchFamily="34" charset="0"/>
              </a:rPr>
              <a:t>Appellate Tribuna</a:t>
            </a:r>
            <a:r>
              <a:rPr lang="en-US" sz="1200">
                <a:latin typeface="Verdana" pitchFamily="34" charset="0"/>
              </a:rPr>
              <a:t>l</a:t>
            </a:r>
            <a:endParaRPr lang="en-US">
              <a:latin typeface="Verdana" pitchFamily="34" charset="0"/>
            </a:endParaRPr>
          </a:p>
        </p:txBody>
      </p:sp>
      <p:sp>
        <p:nvSpPr>
          <p:cNvPr id="68614" name="Rectangle 7"/>
          <p:cNvSpPr>
            <a:spLocks noChangeArrowheads="1"/>
          </p:cNvSpPr>
          <p:nvPr/>
        </p:nvSpPr>
        <p:spPr bwMode="auto">
          <a:xfrm>
            <a:off x="5867400" y="1524000"/>
            <a:ext cx="1143000" cy="457200"/>
          </a:xfrm>
          <a:prstGeom prst="rect">
            <a:avLst/>
          </a:prstGeom>
          <a:solidFill>
            <a:srgbClr val="FFFFCC"/>
          </a:solidFill>
          <a:ln w="9525">
            <a:solidFill>
              <a:srgbClr val="FF9900"/>
            </a:solidFill>
            <a:miter lim="800000"/>
            <a:headEnd/>
            <a:tailEnd/>
          </a:ln>
        </p:spPr>
        <p:txBody>
          <a:bodyPr/>
          <a:lstStyle/>
          <a:p>
            <a:pPr algn="ctr"/>
            <a:r>
              <a:rPr lang="en-US" sz="1200" b="1">
                <a:latin typeface="Verdana" pitchFamily="34" charset="0"/>
              </a:rPr>
              <a:t>High Court</a:t>
            </a:r>
            <a:r>
              <a:rPr lang="en-US" sz="1200" b="1"/>
              <a:t> 	</a:t>
            </a:r>
            <a:endParaRPr lang="en-US"/>
          </a:p>
        </p:txBody>
      </p:sp>
      <p:sp>
        <p:nvSpPr>
          <p:cNvPr id="68615" name="Rectangle 8"/>
          <p:cNvSpPr>
            <a:spLocks noChangeArrowheads="1"/>
          </p:cNvSpPr>
          <p:nvPr/>
        </p:nvSpPr>
        <p:spPr bwMode="auto">
          <a:xfrm>
            <a:off x="7467600" y="1524000"/>
            <a:ext cx="1143000" cy="457200"/>
          </a:xfrm>
          <a:prstGeom prst="rect">
            <a:avLst/>
          </a:prstGeom>
          <a:solidFill>
            <a:srgbClr val="FFFFCC"/>
          </a:solidFill>
          <a:ln w="9525">
            <a:solidFill>
              <a:srgbClr val="FF9900"/>
            </a:solidFill>
            <a:miter lim="800000"/>
            <a:headEnd/>
            <a:tailEnd/>
          </a:ln>
        </p:spPr>
        <p:txBody>
          <a:bodyPr/>
          <a:lstStyle/>
          <a:p>
            <a:pPr algn="ctr"/>
            <a:r>
              <a:rPr lang="en-US" sz="1200" b="1">
                <a:latin typeface="Verdana" pitchFamily="34" charset="0"/>
              </a:rPr>
              <a:t>Supreme Court</a:t>
            </a:r>
            <a:endParaRPr lang="en-US" sz="1200">
              <a:latin typeface="Verdana" pitchFamily="34" charset="0"/>
            </a:endParaRPr>
          </a:p>
        </p:txBody>
      </p:sp>
      <p:sp>
        <p:nvSpPr>
          <p:cNvPr id="68616" name="Rectangle 9"/>
          <p:cNvSpPr>
            <a:spLocks noChangeArrowheads="1"/>
          </p:cNvSpPr>
          <p:nvPr/>
        </p:nvSpPr>
        <p:spPr bwMode="auto">
          <a:xfrm>
            <a:off x="381000" y="2667000"/>
            <a:ext cx="1439863" cy="3200400"/>
          </a:xfrm>
          <a:prstGeom prst="rect">
            <a:avLst/>
          </a:prstGeom>
          <a:solidFill>
            <a:srgbClr val="FFFFCC"/>
          </a:solidFill>
          <a:ln w="9525">
            <a:solidFill>
              <a:srgbClr val="FF9900"/>
            </a:solidFill>
            <a:miter lim="800000"/>
            <a:headEnd/>
            <a:tailEnd/>
          </a:ln>
        </p:spPr>
        <p:txBody>
          <a:bodyPr/>
          <a:lstStyle/>
          <a:p>
            <a:r>
              <a:rPr lang="en-US" sz="1200">
                <a:latin typeface="Verdana" pitchFamily="34" charset="0"/>
              </a:rPr>
              <a:t>Order passed within 1 month from end of the month in which direction from Dispute </a:t>
            </a:r>
          </a:p>
          <a:p>
            <a:endParaRPr lang="en-US" sz="1200">
              <a:latin typeface="Verdana" pitchFamily="34" charset="0"/>
            </a:endParaRPr>
          </a:p>
          <a:p>
            <a:r>
              <a:rPr lang="en-US" sz="1200">
                <a:latin typeface="Verdana" pitchFamily="34" charset="0"/>
              </a:rPr>
              <a:t>Resolution Panel is received or end of 9 month from the end of month in which draft order is forwarded.</a:t>
            </a:r>
            <a:r>
              <a:rPr lang="en-US" sz="1200"/>
              <a:t>		</a:t>
            </a:r>
            <a:endParaRPr lang="en-US"/>
          </a:p>
        </p:txBody>
      </p:sp>
      <p:sp>
        <p:nvSpPr>
          <p:cNvPr id="68617" name="Rectangle 10"/>
          <p:cNvSpPr>
            <a:spLocks noChangeArrowheads="1"/>
          </p:cNvSpPr>
          <p:nvPr/>
        </p:nvSpPr>
        <p:spPr bwMode="auto">
          <a:xfrm>
            <a:off x="2209800" y="2743200"/>
            <a:ext cx="1268413" cy="2057400"/>
          </a:xfrm>
          <a:prstGeom prst="rect">
            <a:avLst/>
          </a:prstGeom>
          <a:solidFill>
            <a:srgbClr val="FFFFCC"/>
          </a:solidFill>
          <a:ln w="9525">
            <a:solidFill>
              <a:srgbClr val="FF9900"/>
            </a:solidFill>
            <a:miter lim="800000"/>
            <a:headEnd/>
            <a:tailEnd/>
          </a:ln>
        </p:spPr>
        <p:txBody>
          <a:bodyPr/>
          <a:lstStyle/>
          <a:p>
            <a:r>
              <a:rPr lang="en-US" sz="1200">
                <a:latin typeface="Verdana" pitchFamily="34" charset="0"/>
              </a:rPr>
              <a:t>Direction to be issued within 9 month from the end of the month in which objection are forwarded</a:t>
            </a:r>
          </a:p>
        </p:txBody>
      </p:sp>
      <p:sp>
        <p:nvSpPr>
          <p:cNvPr id="68618" name="Rectangle 11"/>
          <p:cNvSpPr>
            <a:spLocks noChangeArrowheads="1"/>
          </p:cNvSpPr>
          <p:nvPr/>
        </p:nvSpPr>
        <p:spPr bwMode="auto">
          <a:xfrm>
            <a:off x="3810000" y="2667000"/>
            <a:ext cx="1801813" cy="3771900"/>
          </a:xfrm>
          <a:prstGeom prst="rect">
            <a:avLst/>
          </a:prstGeom>
          <a:solidFill>
            <a:srgbClr val="FFFFCC"/>
          </a:solidFill>
          <a:ln w="9525">
            <a:solidFill>
              <a:srgbClr val="FF9900"/>
            </a:solidFill>
            <a:miter lim="800000"/>
            <a:headEnd/>
            <a:tailEnd/>
          </a:ln>
        </p:spPr>
        <p:txBody>
          <a:bodyPr/>
          <a:lstStyle/>
          <a:p>
            <a:pPr lvl="1">
              <a:buClr>
                <a:schemeClr val="hlink"/>
              </a:buClr>
              <a:buFont typeface="Wingdings" pitchFamily="2" charset="2"/>
              <a:buNone/>
            </a:pPr>
            <a:endParaRPr lang="en-US" sz="1200">
              <a:latin typeface="Verdana" pitchFamily="34" charset="0"/>
            </a:endParaRPr>
          </a:p>
          <a:p>
            <a:pPr>
              <a:buClr>
                <a:schemeClr val="hlink"/>
              </a:buClr>
              <a:buFont typeface="Wingdings" pitchFamily="2" charset="2"/>
              <a:buChar char="q"/>
            </a:pPr>
            <a:r>
              <a:rPr lang="en-US" sz="1200">
                <a:latin typeface="Verdana" pitchFamily="34" charset="0"/>
              </a:rPr>
              <a:t> Final fact finding       authority</a:t>
            </a:r>
            <a:br>
              <a:rPr lang="en-US" sz="1200">
                <a:latin typeface="Verdana" pitchFamily="34" charset="0"/>
              </a:rPr>
            </a:br>
            <a:endParaRPr lang="en-US" sz="1200">
              <a:latin typeface="Verdana" pitchFamily="34" charset="0"/>
            </a:endParaRPr>
          </a:p>
          <a:p>
            <a:pPr>
              <a:buClr>
                <a:schemeClr val="hlink"/>
              </a:buClr>
              <a:buFont typeface="Wingdings" pitchFamily="2" charset="2"/>
              <a:buChar char="q"/>
            </a:pPr>
            <a:r>
              <a:rPr lang="en-US" sz="1200">
                <a:latin typeface="Verdana" pitchFamily="34" charset="0"/>
              </a:rPr>
              <a:t> No specific time limit </a:t>
            </a:r>
            <a:br>
              <a:rPr lang="en-US" sz="1200">
                <a:latin typeface="Verdana" pitchFamily="34" charset="0"/>
              </a:rPr>
            </a:br>
            <a:endParaRPr lang="en-US" sz="1200">
              <a:latin typeface="Verdana" pitchFamily="34" charset="0"/>
            </a:endParaRPr>
          </a:p>
          <a:p>
            <a:pPr>
              <a:buClr>
                <a:schemeClr val="hlink"/>
              </a:buClr>
              <a:buFont typeface="Wingdings" pitchFamily="2" charset="2"/>
              <a:buChar char="q"/>
            </a:pPr>
            <a:r>
              <a:rPr lang="en-US" sz="1200">
                <a:latin typeface="Verdana" pitchFamily="34" charset="0"/>
              </a:rPr>
              <a:t> Generally order passed within 2 – 4 years from filing of appeal</a:t>
            </a:r>
            <a:br>
              <a:rPr lang="en-US" sz="1200">
                <a:latin typeface="Verdana" pitchFamily="34" charset="0"/>
              </a:rPr>
            </a:br>
            <a:endParaRPr lang="en-US" sz="1200">
              <a:latin typeface="Verdana" pitchFamily="34" charset="0"/>
            </a:endParaRPr>
          </a:p>
          <a:p>
            <a:pPr>
              <a:buClr>
                <a:schemeClr val="hlink"/>
              </a:buClr>
              <a:buFont typeface="Wingdings" pitchFamily="2" charset="2"/>
              <a:buChar char="q"/>
            </a:pPr>
            <a:r>
              <a:rPr lang="en-US" sz="1200">
                <a:latin typeface="Verdana" pitchFamily="34" charset="0"/>
              </a:rPr>
              <a:t> Revenue can also go on appeal if Commissioner decides in favor of taxpayer</a:t>
            </a:r>
            <a:r>
              <a:rPr lang="en-US" sz="1200"/>
              <a:t> </a:t>
            </a:r>
            <a:endParaRPr lang="en-US"/>
          </a:p>
        </p:txBody>
      </p:sp>
      <p:sp>
        <p:nvSpPr>
          <p:cNvPr id="68619" name="Rectangle 12"/>
          <p:cNvSpPr>
            <a:spLocks noChangeArrowheads="1"/>
          </p:cNvSpPr>
          <p:nvPr/>
        </p:nvSpPr>
        <p:spPr bwMode="auto">
          <a:xfrm>
            <a:off x="6248400" y="2667000"/>
            <a:ext cx="1752600" cy="3771900"/>
          </a:xfrm>
          <a:prstGeom prst="rect">
            <a:avLst/>
          </a:prstGeom>
          <a:solidFill>
            <a:srgbClr val="FFFFCC"/>
          </a:solidFill>
          <a:ln w="9525">
            <a:solidFill>
              <a:srgbClr val="FF9900"/>
            </a:solidFill>
            <a:miter lim="800000"/>
            <a:headEnd/>
            <a:tailEnd/>
          </a:ln>
        </p:spPr>
        <p:txBody>
          <a:bodyPr/>
          <a:lstStyle/>
          <a:p>
            <a:pPr lvl="1">
              <a:buFont typeface="Symbol" pitchFamily="18" charset="2"/>
              <a:buChar char="·"/>
            </a:pPr>
            <a:endParaRPr lang="en-US" sz="1200"/>
          </a:p>
          <a:p>
            <a:pPr>
              <a:buClr>
                <a:schemeClr val="hlink"/>
              </a:buClr>
              <a:buFont typeface="Wingdings" pitchFamily="2" charset="2"/>
              <a:buChar char="q"/>
            </a:pPr>
            <a:r>
              <a:rPr lang="en-US" sz="1200">
                <a:latin typeface="Verdana" pitchFamily="34" charset="0"/>
              </a:rPr>
              <a:t> Final fact finding       authority</a:t>
            </a:r>
            <a:r>
              <a:rPr lang="en-US"/>
              <a:t> </a:t>
            </a:r>
            <a:br>
              <a:rPr lang="en-US"/>
            </a:br>
            <a:endParaRPr lang="en-US"/>
          </a:p>
          <a:p>
            <a:pPr>
              <a:buClr>
                <a:schemeClr val="hlink"/>
              </a:buClr>
              <a:buFont typeface="Wingdings" pitchFamily="2" charset="2"/>
              <a:buChar char="q"/>
            </a:pPr>
            <a:r>
              <a:rPr lang="en-US" sz="1200">
                <a:latin typeface="Verdana" pitchFamily="34" charset="0"/>
              </a:rPr>
              <a:t> No specific time limit </a:t>
            </a:r>
            <a:br>
              <a:rPr lang="en-US" sz="1200">
                <a:latin typeface="Verdana" pitchFamily="34" charset="0"/>
              </a:rPr>
            </a:br>
            <a:endParaRPr lang="en-US" sz="1200">
              <a:latin typeface="Verdana" pitchFamily="34" charset="0"/>
            </a:endParaRPr>
          </a:p>
          <a:p>
            <a:pPr>
              <a:buClr>
                <a:schemeClr val="hlink"/>
              </a:buClr>
              <a:buFont typeface="Wingdings" pitchFamily="2" charset="2"/>
              <a:buChar char="q"/>
            </a:pPr>
            <a:r>
              <a:rPr lang="en-US" sz="1200">
                <a:latin typeface="Verdana" pitchFamily="34" charset="0"/>
              </a:rPr>
              <a:t> Generally order passed within 2 – 4 years from filing of appeal</a:t>
            </a:r>
            <a:br>
              <a:rPr lang="en-US" sz="1200">
                <a:latin typeface="Verdana" pitchFamily="34" charset="0"/>
              </a:rPr>
            </a:br>
            <a:r>
              <a:rPr lang="en-US" sz="1200">
                <a:latin typeface="Verdana" pitchFamily="34" charset="0"/>
              </a:rPr>
              <a:t> </a:t>
            </a:r>
          </a:p>
          <a:p>
            <a:pPr>
              <a:buClr>
                <a:schemeClr val="hlink"/>
              </a:buClr>
              <a:buFont typeface="Wingdings" pitchFamily="2" charset="2"/>
              <a:buChar char="q"/>
            </a:pPr>
            <a:r>
              <a:rPr lang="en-US" sz="1200">
                <a:latin typeface="Verdana" pitchFamily="34" charset="0"/>
              </a:rPr>
              <a:t> Revenue can also go on appeal if Commissioner decides in favor of taxpayer</a:t>
            </a:r>
            <a:r>
              <a:rPr lang="en-US" sz="1200"/>
              <a:t> </a:t>
            </a:r>
          </a:p>
        </p:txBody>
      </p:sp>
      <p:sp>
        <p:nvSpPr>
          <p:cNvPr id="68620" name="Line 13"/>
          <p:cNvSpPr>
            <a:spLocks noChangeShapeType="1"/>
          </p:cNvSpPr>
          <p:nvPr/>
        </p:nvSpPr>
        <p:spPr bwMode="auto">
          <a:xfrm>
            <a:off x="1752600" y="1828800"/>
            <a:ext cx="533400" cy="0"/>
          </a:xfrm>
          <a:prstGeom prst="line">
            <a:avLst/>
          </a:prstGeom>
          <a:noFill/>
          <a:ln w="9525">
            <a:solidFill>
              <a:srgbClr val="FF9900"/>
            </a:solidFill>
            <a:round/>
            <a:headEnd/>
            <a:tailEnd type="triangle" w="med" len="med"/>
          </a:ln>
        </p:spPr>
        <p:txBody>
          <a:bodyPr/>
          <a:lstStyle/>
          <a:p>
            <a:endParaRPr lang="en-US"/>
          </a:p>
        </p:txBody>
      </p:sp>
      <p:sp>
        <p:nvSpPr>
          <p:cNvPr id="68621" name="Line 14"/>
          <p:cNvSpPr>
            <a:spLocks noChangeShapeType="1"/>
          </p:cNvSpPr>
          <p:nvPr/>
        </p:nvSpPr>
        <p:spPr bwMode="auto">
          <a:xfrm>
            <a:off x="3429000" y="1828800"/>
            <a:ext cx="762000" cy="0"/>
          </a:xfrm>
          <a:prstGeom prst="line">
            <a:avLst/>
          </a:prstGeom>
          <a:noFill/>
          <a:ln w="9525">
            <a:solidFill>
              <a:srgbClr val="FF9900"/>
            </a:solidFill>
            <a:round/>
            <a:headEnd/>
            <a:tailEnd type="triangle" w="med" len="med"/>
          </a:ln>
        </p:spPr>
        <p:txBody>
          <a:bodyPr/>
          <a:lstStyle/>
          <a:p>
            <a:endParaRPr lang="en-US"/>
          </a:p>
        </p:txBody>
      </p:sp>
      <p:sp>
        <p:nvSpPr>
          <p:cNvPr id="68622" name="Line 15"/>
          <p:cNvSpPr>
            <a:spLocks noChangeShapeType="1"/>
          </p:cNvSpPr>
          <p:nvPr/>
        </p:nvSpPr>
        <p:spPr bwMode="auto">
          <a:xfrm>
            <a:off x="5334000" y="1752600"/>
            <a:ext cx="533400" cy="0"/>
          </a:xfrm>
          <a:prstGeom prst="line">
            <a:avLst/>
          </a:prstGeom>
          <a:noFill/>
          <a:ln w="9525">
            <a:solidFill>
              <a:srgbClr val="FF9900"/>
            </a:solidFill>
            <a:round/>
            <a:headEnd/>
            <a:tailEnd type="triangle" w="med" len="med"/>
          </a:ln>
        </p:spPr>
        <p:txBody>
          <a:bodyPr/>
          <a:lstStyle/>
          <a:p>
            <a:endParaRPr lang="en-US"/>
          </a:p>
        </p:txBody>
      </p:sp>
      <p:sp>
        <p:nvSpPr>
          <p:cNvPr id="68623" name="Line 16"/>
          <p:cNvSpPr>
            <a:spLocks noChangeShapeType="1"/>
          </p:cNvSpPr>
          <p:nvPr/>
        </p:nvSpPr>
        <p:spPr bwMode="auto">
          <a:xfrm>
            <a:off x="7010400" y="1752600"/>
            <a:ext cx="457200" cy="0"/>
          </a:xfrm>
          <a:prstGeom prst="line">
            <a:avLst/>
          </a:prstGeom>
          <a:noFill/>
          <a:ln w="9525">
            <a:solidFill>
              <a:srgbClr val="FF9900"/>
            </a:solidFill>
            <a:round/>
            <a:headEnd/>
            <a:tailEnd type="triangle" w="med" len="med"/>
          </a:ln>
        </p:spPr>
        <p:txBody>
          <a:bodyPr/>
          <a:lstStyle/>
          <a:p>
            <a:endParaRPr lang="en-US"/>
          </a:p>
        </p:txBody>
      </p:sp>
      <p:sp>
        <p:nvSpPr>
          <p:cNvPr id="68624" name="Line 17"/>
          <p:cNvSpPr>
            <a:spLocks noChangeShapeType="1"/>
          </p:cNvSpPr>
          <p:nvPr/>
        </p:nvSpPr>
        <p:spPr bwMode="auto">
          <a:xfrm>
            <a:off x="1066800" y="2286000"/>
            <a:ext cx="0" cy="381000"/>
          </a:xfrm>
          <a:prstGeom prst="line">
            <a:avLst/>
          </a:prstGeom>
          <a:noFill/>
          <a:ln w="9525">
            <a:solidFill>
              <a:srgbClr val="FF9900"/>
            </a:solidFill>
            <a:round/>
            <a:headEnd/>
            <a:tailEnd type="triangle" w="med" len="med"/>
          </a:ln>
        </p:spPr>
        <p:txBody>
          <a:bodyPr/>
          <a:lstStyle/>
          <a:p>
            <a:endParaRPr lang="en-US"/>
          </a:p>
        </p:txBody>
      </p:sp>
      <p:sp>
        <p:nvSpPr>
          <p:cNvPr id="68625" name="Line 18"/>
          <p:cNvSpPr>
            <a:spLocks noChangeShapeType="1"/>
          </p:cNvSpPr>
          <p:nvPr/>
        </p:nvSpPr>
        <p:spPr bwMode="auto">
          <a:xfrm>
            <a:off x="2743200" y="2286000"/>
            <a:ext cx="0" cy="457200"/>
          </a:xfrm>
          <a:prstGeom prst="line">
            <a:avLst/>
          </a:prstGeom>
          <a:noFill/>
          <a:ln w="9525">
            <a:solidFill>
              <a:srgbClr val="FF9900"/>
            </a:solidFill>
            <a:round/>
            <a:headEnd/>
            <a:tailEnd type="triangle" w="med" len="med"/>
          </a:ln>
        </p:spPr>
        <p:txBody>
          <a:bodyPr/>
          <a:lstStyle/>
          <a:p>
            <a:endParaRPr lang="en-US"/>
          </a:p>
        </p:txBody>
      </p:sp>
      <p:sp>
        <p:nvSpPr>
          <p:cNvPr id="68626" name="Line 19"/>
          <p:cNvSpPr>
            <a:spLocks noChangeShapeType="1"/>
          </p:cNvSpPr>
          <p:nvPr/>
        </p:nvSpPr>
        <p:spPr bwMode="auto">
          <a:xfrm>
            <a:off x="4800600" y="2286000"/>
            <a:ext cx="0" cy="381000"/>
          </a:xfrm>
          <a:prstGeom prst="line">
            <a:avLst/>
          </a:prstGeom>
          <a:noFill/>
          <a:ln w="9525">
            <a:solidFill>
              <a:srgbClr val="FF9900"/>
            </a:solidFill>
            <a:round/>
            <a:headEnd/>
            <a:tailEnd type="triangle" w="med" len="med"/>
          </a:ln>
        </p:spPr>
        <p:txBody>
          <a:bodyPr/>
          <a:lstStyle/>
          <a:p>
            <a:endParaRPr lang="en-US"/>
          </a:p>
        </p:txBody>
      </p:sp>
      <p:sp>
        <p:nvSpPr>
          <p:cNvPr id="68627" name="Line 20"/>
          <p:cNvSpPr>
            <a:spLocks noChangeShapeType="1"/>
          </p:cNvSpPr>
          <p:nvPr/>
        </p:nvSpPr>
        <p:spPr bwMode="auto">
          <a:xfrm>
            <a:off x="6324600" y="1981200"/>
            <a:ext cx="609600" cy="685800"/>
          </a:xfrm>
          <a:prstGeom prst="line">
            <a:avLst/>
          </a:prstGeom>
          <a:noFill/>
          <a:ln w="9525">
            <a:solidFill>
              <a:srgbClr val="FF9900"/>
            </a:solidFill>
            <a:round/>
            <a:headEnd/>
            <a:tailEnd type="triangle" w="med" len="med"/>
          </a:ln>
        </p:spPr>
        <p:txBody>
          <a:bodyPr/>
          <a:lstStyle/>
          <a:p>
            <a:endParaRPr lang="en-US"/>
          </a:p>
        </p:txBody>
      </p:sp>
      <p:sp>
        <p:nvSpPr>
          <p:cNvPr id="68628" name="Line 21"/>
          <p:cNvSpPr>
            <a:spLocks noChangeShapeType="1"/>
          </p:cNvSpPr>
          <p:nvPr/>
        </p:nvSpPr>
        <p:spPr bwMode="auto">
          <a:xfrm flipH="1">
            <a:off x="7315200" y="1981200"/>
            <a:ext cx="457200" cy="685800"/>
          </a:xfrm>
          <a:prstGeom prst="line">
            <a:avLst/>
          </a:prstGeom>
          <a:noFill/>
          <a:ln w="9525">
            <a:solidFill>
              <a:srgbClr val="FF9900"/>
            </a:solidFill>
            <a:round/>
            <a:headEnd/>
            <a:tailEnd type="triangle" w="med" len="med"/>
          </a:ln>
        </p:spPr>
        <p:txBody>
          <a:bodyPr/>
          <a:lstStyle/>
          <a:p>
            <a:endParaRPr lang="en-US"/>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457200" y="0"/>
            <a:ext cx="8229600" cy="1295400"/>
          </a:xfrm>
        </p:spPr>
        <p:txBody>
          <a:bodyPr/>
          <a:lstStyle/>
          <a:p>
            <a:pPr eaLnBrk="1" hangingPunct="1"/>
            <a:r>
              <a:rPr lang="en-US" sz="2800" b="1" smtClean="0">
                <a:solidFill>
                  <a:srgbClr val="FFCC00"/>
                </a:solidFill>
                <a:latin typeface="Verdana" pitchFamily="34" charset="0"/>
              </a:rPr>
              <a:t>INTERNATIONAL DISPUTE RESOLUTION PROCESS</a:t>
            </a:r>
            <a:r>
              <a:rPr lang="en-US" sz="3200" b="1" smtClean="0">
                <a:solidFill>
                  <a:srgbClr val="FFCC00"/>
                </a:solidFill>
                <a:latin typeface="Verdana" pitchFamily="34" charset="0"/>
              </a:rPr>
              <a:t> </a:t>
            </a:r>
            <a:br>
              <a:rPr lang="en-US" sz="3200" b="1" smtClean="0">
                <a:solidFill>
                  <a:srgbClr val="FFCC00"/>
                </a:solidFill>
                <a:latin typeface="Verdana" pitchFamily="34" charset="0"/>
              </a:rPr>
            </a:br>
            <a:r>
              <a:rPr lang="en-US" sz="2000" b="1" smtClean="0">
                <a:solidFill>
                  <a:srgbClr val="FFCC00"/>
                </a:solidFill>
                <a:latin typeface="Verdana" pitchFamily="34" charset="0"/>
              </a:rPr>
              <a:t>(MUTUAL AGREEMENT PROCEDURE PROCESS)</a:t>
            </a:r>
          </a:p>
        </p:txBody>
      </p:sp>
      <p:sp>
        <p:nvSpPr>
          <p:cNvPr id="69635" name="Rectangle 4"/>
          <p:cNvSpPr>
            <a:spLocks noChangeArrowheads="1"/>
          </p:cNvSpPr>
          <p:nvPr/>
        </p:nvSpPr>
        <p:spPr bwMode="auto">
          <a:xfrm>
            <a:off x="533400" y="1447800"/>
            <a:ext cx="1143000" cy="704850"/>
          </a:xfrm>
          <a:prstGeom prst="rect">
            <a:avLst/>
          </a:prstGeom>
          <a:solidFill>
            <a:srgbClr val="FFFFCC"/>
          </a:solidFill>
          <a:ln w="9525">
            <a:solidFill>
              <a:srgbClr val="FF9900"/>
            </a:solidFill>
            <a:miter lim="800000"/>
            <a:headEnd/>
            <a:tailEnd/>
          </a:ln>
        </p:spPr>
        <p:txBody>
          <a:bodyPr/>
          <a:lstStyle/>
          <a:p>
            <a:r>
              <a:rPr lang="en-US" sz="1200" b="1">
                <a:latin typeface="Verdana" pitchFamily="34" charset="0"/>
              </a:rPr>
              <a:t>Overseas Taxpayer</a:t>
            </a:r>
            <a:endParaRPr lang="en-US" b="1">
              <a:latin typeface="Verdana" pitchFamily="34" charset="0"/>
            </a:endParaRPr>
          </a:p>
        </p:txBody>
      </p:sp>
      <p:sp>
        <p:nvSpPr>
          <p:cNvPr id="69636" name="Rectangle 5"/>
          <p:cNvSpPr>
            <a:spLocks noChangeArrowheads="1"/>
          </p:cNvSpPr>
          <p:nvPr/>
        </p:nvSpPr>
        <p:spPr bwMode="auto">
          <a:xfrm>
            <a:off x="2590800" y="1447800"/>
            <a:ext cx="1447800" cy="609600"/>
          </a:xfrm>
          <a:prstGeom prst="rect">
            <a:avLst/>
          </a:prstGeom>
          <a:solidFill>
            <a:srgbClr val="FFFFCC"/>
          </a:solidFill>
          <a:ln w="9525">
            <a:solidFill>
              <a:srgbClr val="FF9900"/>
            </a:solidFill>
            <a:miter lim="800000"/>
            <a:headEnd/>
            <a:tailEnd/>
          </a:ln>
        </p:spPr>
        <p:txBody>
          <a:bodyPr/>
          <a:lstStyle/>
          <a:p>
            <a:pPr algn="ctr"/>
            <a:r>
              <a:rPr lang="en-US" sz="1200" b="1">
                <a:latin typeface="Verdana" pitchFamily="34" charset="0"/>
              </a:rPr>
              <a:t>Overseas Competent Authority </a:t>
            </a:r>
          </a:p>
        </p:txBody>
      </p:sp>
      <p:sp>
        <p:nvSpPr>
          <p:cNvPr id="69637" name="Rectangle 6"/>
          <p:cNvSpPr>
            <a:spLocks noChangeArrowheads="1"/>
          </p:cNvSpPr>
          <p:nvPr/>
        </p:nvSpPr>
        <p:spPr bwMode="auto">
          <a:xfrm>
            <a:off x="4876800" y="1447800"/>
            <a:ext cx="1524000" cy="609600"/>
          </a:xfrm>
          <a:prstGeom prst="rect">
            <a:avLst/>
          </a:prstGeom>
          <a:solidFill>
            <a:srgbClr val="FFFFCC"/>
          </a:solidFill>
          <a:ln w="9525">
            <a:solidFill>
              <a:srgbClr val="FF9900"/>
            </a:solidFill>
            <a:miter lim="800000"/>
            <a:headEnd/>
            <a:tailEnd/>
          </a:ln>
        </p:spPr>
        <p:txBody>
          <a:bodyPr/>
          <a:lstStyle/>
          <a:p>
            <a:pPr algn="ctr"/>
            <a:r>
              <a:rPr lang="en-US" sz="1200" b="1">
                <a:latin typeface="Verdana" pitchFamily="34" charset="0"/>
              </a:rPr>
              <a:t>Indian competent Authority</a:t>
            </a:r>
            <a:r>
              <a:rPr lang="en-US" sz="1200">
                <a:latin typeface="Verdana" pitchFamily="34" charset="0"/>
              </a:rPr>
              <a:t> </a:t>
            </a:r>
          </a:p>
        </p:txBody>
      </p:sp>
      <p:sp>
        <p:nvSpPr>
          <p:cNvPr id="69638" name="Rectangle 7"/>
          <p:cNvSpPr>
            <a:spLocks noChangeArrowheads="1"/>
          </p:cNvSpPr>
          <p:nvPr/>
        </p:nvSpPr>
        <p:spPr bwMode="auto">
          <a:xfrm>
            <a:off x="7086600" y="1524000"/>
            <a:ext cx="1524000" cy="457200"/>
          </a:xfrm>
          <a:prstGeom prst="rect">
            <a:avLst/>
          </a:prstGeom>
          <a:solidFill>
            <a:srgbClr val="FFFFCC"/>
          </a:solidFill>
          <a:ln w="9525">
            <a:solidFill>
              <a:srgbClr val="FF9900"/>
            </a:solidFill>
            <a:miter lim="800000"/>
            <a:headEnd/>
            <a:tailEnd/>
          </a:ln>
        </p:spPr>
        <p:txBody>
          <a:bodyPr/>
          <a:lstStyle/>
          <a:p>
            <a:pPr algn="ctr"/>
            <a:r>
              <a:rPr lang="en-US" sz="1200" b="1">
                <a:latin typeface="Verdana" pitchFamily="34" charset="0"/>
              </a:rPr>
              <a:t>India Tax administration</a:t>
            </a:r>
            <a:r>
              <a:rPr lang="en-US" sz="1200">
                <a:latin typeface="Verdana" pitchFamily="34" charset="0"/>
              </a:rPr>
              <a:t> </a:t>
            </a:r>
          </a:p>
        </p:txBody>
      </p:sp>
      <p:sp>
        <p:nvSpPr>
          <p:cNvPr id="69639" name="Rectangle 8"/>
          <p:cNvSpPr>
            <a:spLocks noChangeArrowheads="1"/>
          </p:cNvSpPr>
          <p:nvPr/>
        </p:nvSpPr>
        <p:spPr bwMode="auto">
          <a:xfrm>
            <a:off x="304800" y="2362200"/>
            <a:ext cx="1524000" cy="3771900"/>
          </a:xfrm>
          <a:prstGeom prst="rect">
            <a:avLst/>
          </a:prstGeom>
          <a:solidFill>
            <a:srgbClr val="FFFFCC"/>
          </a:solidFill>
          <a:ln w="9525">
            <a:solidFill>
              <a:srgbClr val="FF9900"/>
            </a:solidFill>
            <a:miter lim="800000"/>
            <a:headEnd/>
            <a:tailEnd/>
          </a:ln>
        </p:spPr>
        <p:txBody>
          <a:bodyPr/>
          <a:lstStyle/>
          <a:p>
            <a:pPr>
              <a:buClr>
                <a:schemeClr val="hlink"/>
              </a:buClr>
              <a:buFont typeface="Wingdings" pitchFamily="2" charset="2"/>
              <a:buChar char="q"/>
            </a:pPr>
            <a:r>
              <a:rPr lang="en-US" sz="1200" b="1">
                <a:latin typeface="Verdana" pitchFamily="34" charset="0"/>
              </a:rPr>
              <a:t> </a:t>
            </a:r>
            <a:r>
              <a:rPr lang="en-US" sz="1200">
                <a:latin typeface="Verdana" pitchFamily="34" charset="0"/>
              </a:rPr>
              <a:t>Overseas Taxpayer can invoke CA proceedings in case there is double taxation or taxation not in accordance with the tax treaty</a:t>
            </a:r>
          </a:p>
          <a:p>
            <a:pPr>
              <a:buClr>
                <a:schemeClr val="hlink"/>
              </a:buClr>
              <a:buFont typeface="Wingdings" pitchFamily="2" charset="2"/>
              <a:buChar char="q"/>
            </a:pPr>
            <a:endParaRPr lang="en-US" sz="1200">
              <a:latin typeface="Verdana" pitchFamily="34" charset="0"/>
            </a:endParaRPr>
          </a:p>
          <a:p>
            <a:pPr>
              <a:buClr>
                <a:schemeClr val="hlink"/>
              </a:buClr>
              <a:buFont typeface="Wingdings" pitchFamily="2" charset="2"/>
              <a:buChar char="q"/>
            </a:pPr>
            <a:r>
              <a:rPr lang="en-US" sz="1200">
                <a:latin typeface="Verdana" pitchFamily="34" charset="0"/>
              </a:rPr>
              <a:t> Technically, application is possible even before assessment is made. </a:t>
            </a:r>
          </a:p>
        </p:txBody>
      </p:sp>
      <p:sp>
        <p:nvSpPr>
          <p:cNvPr id="69640" name="Rectangle 9"/>
          <p:cNvSpPr>
            <a:spLocks noChangeArrowheads="1"/>
          </p:cNvSpPr>
          <p:nvPr/>
        </p:nvSpPr>
        <p:spPr bwMode="auto">
          <a:xfrm>
            <a:off x="2362200" y="2362200"/>
            <a:ext cx="1905000" cy="2133600"/>
          </a:xfrm>
          <a:prstGeom prst="rect">
            <a:avLst/>
          </a:prstGeom>
          <a:solidFill>
            <a:srgbClr val="FFFFCC"/>
          </a:solidFill>
          <a:ln w="9525">
            <a:solidFill>
              <a:srgbClr val="FF9900"/>
            </a:solidFill>
            <a:miter lim="800000"/>
            <a:headEnd/>
            <a:tailEnd/>
          </a:ln>
        </p:spPr>
        <p:txBody>
          <a:bodyPr/>
          <a:lstStyle/>
          <a:p>
            <a:pPr>
              <a:buClr>
                <a:schemeClr val="hlink"/>
              </a:buClr>
              <a:buFont typeface="Wingdings" pitchFamily="2" charset="2"/>
              <a:buChar char="q"/>
            </a:pPr>
            <a:r>
              <a:rPr lang="en-US" sz="1200">
                <a:latin typeface="Verdana" pitchFamily="34" charset="0"/>
              </a:rPr>
              <a:t> If overseas CA consider the application appropriated, application forwarded to the Indian CA</a:t>
            </a:r>
          </a:p>
          <a:p>
            <a:pPr>
              <a:buClr>
                <a:schemeClr val="hlink"/>
              </a:buClr>
              <a:buFont typeface="Wingdings" pitchFamily="2" charset="2"/>
              <a:buChar char="q"/>
            </a:pPr>
            <a:endParaRPr lang="en-US" sz="1200">
              <a:latin typeface="Verdana" pitchFamily="34" charset="0"/>
            </a:endParaRPr>
          </a:p>
          <a:p>
            <a:pPr>
              <a:buClr>
                <a:schemeClr val="hlink"/>
              </a:buClr>
              <a:buFont typeface="Wingdings" pitchFamily="2" charset="2"/>
              <a:buChar char="q"/>
            </a:pPr>
            <a:r>
              <a:rPr lang="en-US" sz="1200">
                <a:latin typeface="Verdana" pitchFamily="34" charset="0"/>
              </a:rPr>
              <a:t> CAOVERSEAS CA could request Taxpayer for additional information </a:t>
            </a:r>
          </a:p>
        </p:txBody>
      </p:sp>
      <p:sp>
        <p:nvSpPr>
          <p:cNvPr id="69641" name="Rectangle 10"/>
          <p:cNvSpPr>
            <a:spLocks noChangeArrowheads="1"/>
          </p:cNvSpPr>
          <p:nvPr/>
        </p:nvSpPr>
        <p:spPr bwMode="auto">
          <a:xfrm>
            <a:off x="4724400" y="2362200"/>
            <a:ext cx="1828800" cy="2057400"/>
          </a:xfrm>
          <a:prstGeom prst="rect">
            <a:avLst/>
          </a:prstGeom>
          <a:solidFill>
            <a:srgbClr val="FFFFCC"/>
          </a:solidFill>
          <a:ln w="9525">
            <a:solidFill>
              <a:srgbClr val="FF9900"/>
            </a:solidFill>
            <a:miter lim="800000"/>
            <a:headEnd/>
            <a:tailEnd/>
          </a:ln>
        </p:spPr>
        <p:txBody>
          <a:bodyPr/>
          <a:lstStyle/>
          <a:p>
            <a:pPr>
              <a:buClr>
                <a:schemeClr val="hlink"/>
              </a:buClr>
              <a:buFont typeface="Wingdings" pitchFamily="2" charset="2"/>
              <a:buChar char="q"/>
            </a:pPr>
            <a:r>
              <a:rPr lang="en-US" sz="1200">
                <a:latin typeface="Verdana" pitchFamily="34" charset="0"/>
              </a:rPr>
              <a:t> Indian CA ON RECEIE OF map REQUEST FROM OVERESAS CA could consider the same for discussion</a:t>
            </a:r>
          </a:p>
          <a:p>
            <a:pPr>
              <a:buClr>
                <a:schemeClr val="hlink"/>
              </a:buClr>
              <a:buFont typeface="Wingdings" pitchFamily="2" charset="2"/>
              <a:buNone/>
            </a:pPr>
            <a:endParaRPr lang="en-US" sz="1200">
              <a:latin typeface="Verdana" pitchFamily="34" charset="0"/>
            </a:endParaRPr>
          </a:p>
          <a:p>
            <a:pPr>
              <a:buClr>
                <a:schemeClr val="hlink"/>
              </a:buClr>
              <a:buFont typeface="Wingdings" pitchFamily="2" charset="2"/>
              <a:buChar char="q"/>
            </a:pPr>
            <a:r>
              <a:rPr lang="en-US" sz="1200">
                <a:latin typeface="Verdana" pitchFamily="34" charset="0"/>
              </a:rPr>
              <a:t>Additional information could be requested before the cases in expected </a:t>
            </a:r>
          </a:p>
        </p:txBody>
      </p:sp>
      <p:sp>
        <p:nvSpPr>
          <p:cNvPr id="69642" name="Rectangle 11"/>
          <p:cNvSpPr>
            <a:spLocks noChangeArrowheads="1"/>
          </p:cNvSpPr>
          <p:nvPr/>
        </p:nvSpPr>
        <p:spPr bwMode="auto">
          <a:xfrm>
            <a:off x="7010400" y="2362200"/>
            <a:ext cx="1676400" cy="1752600"/>
          </a:xfrm>
          <a:prstGeom prst="rect">
            <a:avLst/>
          </a:prstGeom>
          <a:solidFill>
            <a:srgbClr val="FFFFCC"/>
          </a:solidFill>
          <a:ln w="9525">
            <a:solidFill>
              <a:srgbClr val="FF9900"/>
            </a:solidFill>
            <a:miter lim="800000"/>
            <a:headEnd/>
            <a:tailEnd/>
          </a:ln>
        </p:spPr>
        <p:txBody>
          <a:bodyPr/>
          <a:lstStyle/>
          <a:p>
            <a:pPr>
              <a:buClr>
                <a:schemeClr val="hlink"/>
              </a:buClr>
              <a:buFont typeface="Wingdings" pitchFamily="2" charset="2"/>
              <a:buChar char="q"/>
            </a:pPr>
            <a:r>
              <a:rPr lang="en-US" sz="1200">
                <a:latin typeface="Verdana" pitchFamily="34" charset="0"/>
              </a:rPr>
              <a:t>In case the matter is resolved between the CAs and accepted by the Taxpayer, the same is communicated to the Tax Officer</a:t>
            </a:r>
          </a:p>
          <a:p>
            <a:pPr lvl="1">
              <a:buFont typeface="Symbol" pitchFamily="18" charset="2"/>
              <a:buNone/>
            </a:pPr>
            <a:endParaRPr lang="en-US">
              <a:latin typeface="Verdana" pitchFamily="34" charset="0"/>
            </a:endParaRPr>
          </a:p>
        </p:txBody>
      </p:sp>
      <p:sp>
        <p:nvSpPr>
          <p:cNvPr id="69643" name="Rectangle 12"/>
          <p:cNvSpPr>
            <a:spLocks noChangeArrowheads="1"/>
          </p:cNvSpPr>
          <p:nvPr/>
        </p:nvSpPr>
        <p:spPr bwMode="auto">
          <a:xfrm>
            <a:off x="2209800" y="4572000"/>
            <a:ext cx="6629400" cy="2133600"/>
          </a:xfrm>
          <a:prstGeom prst="rect">
            <a:avLst/>
          </a:prstGeom>
          <a:solidFill>
            <a:srgbClr val="FFFFCC"/>
          </a:solidFill>
          <a:ln w="9525">
            <a:solidFill>
              <a:srgbClr val="FF9900"/>
            </a:solidFill>
            <a:miter lim="800000"/>
            <a:headEnd/>
            <a:tailEnd/>
          </a:ln>
        </p:spPr>
        <p:txBody>
          <a:bodyPr/>
          <a:lstStyle/>
          <a:p>
            <a:pPr>
              <a:buClr>
                <a:schemeClr val="hlink"/>
              </a:buClr>
              <a:buFont typeface="Wingdings" pitchFamily="2" charset="2"/>
              <a:buChar char="q"/>
            </a:pPr>
            <a:r>
              <a:rPr lang="en-US" sz="1200">
                <a:latin typeface="Verdana" pitchFamily="34" charset="0"/>
              </a:rPr>
              <a:t> Overseas and India CAs would initiate negotiate negotiation and attempt to reach an amicable resolution </a:t>
            </a:r>
          </a:p>
          <a:p>
            <a:pPr>
              <a:buClr>
                <a:schemeClr val="hlink"/>
              </a:buClr>
              <a:buFont typeface="Wingdings" pitchFamily="2" charset="2"/>
              <a:buNone/>
            </a:pPr>
            <a:endParaRPr lang="en-US" sz="1200">
              <a:latin typeface="Verdana" pitchFamily="34" charset="0"/>
            </a:endParaRPr>
          </a:p>
          <a:p>
            <a:pPr>
              <a:buClr>
                <a:schemeClr val="hlink"/>
              </a:buClr>
              <a:buFont typeface="Wingdings" pitchFamily="2" charset="2"/>
              <a:buChar char="q"/>
            </a:pPr>
            <a:r>
              <a:rPr lang="en-US" sz="1200">
                <a:latin typeface="Verdana" pitchFamily="34" charset="0"/>
              </a:rPr>
              <a:t>CAs may set up certain procedures/guidelines which they will adhere to during the negotiation process</a:t>
            </a:r>
            <a:br>
              <a:rPr lang="en-US" sz="1200">
                <a:latin typeface="Verdana" pitchFamily="34" charset="0"/>
              </a:rPr>
            </a:br>
            <a:endParaRPr lang="en-US" sz="1200">
              <a:latin typeface="Verdana" pitchFamily="34" charset="0"/>
            </a:endParaRPr>
          </a:p>
          <a:p>
            <a:pPr>
              <a:buClr>
                <a:schemeClr val="hlink"/>
              </a:buClr>
              <a:buFont typeface="Wingdings" pitchFamily="2" charset="2"/>
              <a:buChar char="q"/>
            </a:pPr>
            <a:r>
              <a:rPr lang="en-US" sz="1200">
                <a:latin typeface="Verdana" pitchFamily="34" charset="0"/>
              </a:rPr>
              <a:t>In case the CAs reaches a resolution, the proposed agreement should be communicated to the Taxpayer for his acceptance.</a:t>
            </a:r>
            <a:br>
              <a:rPr lang="en-US" sz="1200">
                <a:latin typeface="Verdana" pitchFamily="34" charset="0"/>
              </a:rPr>
            </a:br>
            <a:endParaRPr lang="en-US" sz="1200">
              <a:latin typeface="Verdana" pitchFamily="34" charset="0"/>
            </a:endParaRPr>
          </a:p>
          <a:p>
            <a:pPr>
              <a:buClr>
                <a:schemeClr val="hlink"/>
              </a:buClr>
              <a:buFont typeface="Wingdings" pitchFamily="2" charset="2"/>
              <a:buChar char="q"/>
            </a:pPr>
            <a:r>
              <a:rPr lang="en-US" sz="1200">
                <a:latin typeface="Verdana" pitchFamily="34" charset="0"/>
              </a:rPr>
              <a:t>Taxpayer has option not to accept the agreement in case it is detrimental taxpayer may seek correlative relief in the overseas jurisdiction</a:t>
            </a:r>
          </a:p>
        </p:txBody>
      </p:sp>
      <p:sp>
        <p:nvSpPr>
          <p:cNvPr id="69644" name="Line 13"/>
          <p:cNvSpPr>
            <a:spLocks noChangeShapeType="1"/>
          </p:cNvSpPr>
          <p:nvPr/>
        </p:nvSpPr>
        <p:spPr bwMode="auto">
          <a:xfrm>
            <a:off x="1600200" y="1752600"/>
            <a:ext cx="990600" cy="0"/>
          </a:xfrm>
          <a:prstGeom prst="line">
            <a:avLst/>
          </a:prstGeom>
          <a:noFill/>
          <a:ln w="9525">
            <a:solidFill>
              <a:srgbClr val="FF9900"/>
            </a:solidFill>
            <a:round/>
            <a:headEnd/>
            <a:tailEnd type="triangle" w="med" len="med"/>
          </a:ln>
        </p:spPr>
        <p:txBody>
          <a:bodyPr/>
          <a:lstStyle/>
          <a:p>
            <a:endParaRPr lang="en-US"/>
          </a:p>
        </p:txBody>
      </p:sp>
      <p:sp>
        <p:nvSpPr>
          <p:cNvPr id="69645" name="Line 14"/>
          <p:cNvSpPr>
            <a:spLocks noChangeShapeType="1"/>
          </p:cNvSpPr>
          <p:nvPr/>
        </p:nvSpPr>
        <p:spPr bwMode="auto">
          <a:xfrm>
            <a:off x="4038600" y="1752600"/>
            <a:ext cx="838200" cy="0"/>
          </a:xfrm>
          <a:prstGeom prst="line">
            <a:avLst/>
          </a:prstGeom>
          <a:noFill/>
          <a:ln w="9525">
            <a:solidFill>
              <a:srgbClr val="FF9900"/>
            </a:solidFill>
            <a:round/>
            <a:headEnd/>
            <a:tailEnd type="triangle" w="med" len="med"/>
          </a:ln>
        </p:spPr>
        <p:txBody>
          <a:bodyPr/>
          <a:lstStyle/>
          <a:p>
            <a:endParaRPr lang="en-US"/>
          </a:p>
        </p:txBody>
      </p:sp>
      <p:sp>
        <p:nvSpPr>
          <p:cNvPr id="69646" name="Line 15"/>
          <p:cNvSpPr>
            <a:spLocks noChangeShapeType="1"/>
          </p:cNvSpPr>
          <p:nvPr/>
        </p:nvSpPr>
        <p:spPr bwMode="auto">
          <a:xfrm>
            <a:off x="6400800" y="1752600"/>
            <a:ext cx="685800" cy="0"/>
          </a:xfrm>
          <a:prstGeom prst="line">
            <a:avLst/>
          </a:prstGeom>
          <a:noFill/>
          <a:ln w="9525">
            <a:solidFill>
              <a:srgbClr val="FF9900"/>
            </a:solidFill>
            <a:round/>
            <a:headEnd/>
            <a:tailEnd type="triangle" w="med" len="med"/>
          </a:ln>
        </p:spPr>
        <p:txBody>
          <a:bodyPr/>
          <a:lstStyle/>
          <a:p>
            <a:endParaRPr lang="en-US"/>
          </a:p>
        </p:txBody>
      </p:sp>
      <p:sp>
        <p:nvSpPr>
          <p:cNvPr id="69647" name="Line 16"/>
          <p:cNvSpPr>
            <a:spLocks noChangeShapeType="1"/>
          </p:cNvSpPr>
          <p:nvPr/>
        </p:nvSpPr>
        <p:spPr bwMode="auto">
          <a:xfrm>
            <a:off x="990600" y="2133600"/>
            <a:ext cx="0" cy="284163"/>
          </a:xfrm>
          <a:prstGeom prst="line">
            <a:avLst/>
          </a:prstGeom>
          <a:noFill/>
          <a:ln w="9525">
            <a:solidFill>
              <a:srgbClr val="FF9900"/>
            </a:solidFill>
            <a:round/>
            <a:headEnd/>
            <a:tailEnd type="triangle" w="med" len="med"/>
          </a:ln>
        </p:spPr>
        <p:txBody>
          <a:bodyPr/>
          <a:lstStyle/>
          <a:p>
            <a:endParaRPr lang="en-US"/>
          </a:p>
        </p:txBody>
      </p:sp>
      <p:sp>
        <p:nvSpPr>
          <p:cNvPr id="69648" name="Line 17"/>
          <p:cNvSpPr>
            <a:spLocks noChangeShapeType="1"/>
          </p:cNvSpPr>
          <p:nvPr/>
        </p:nvSpPr>
        <p:spPr bwMode="auto">
          <a:xfrm>
            <a:off x="3200400" y="2057400"/>
            <a:ext cx="0" cy="284163"/>
          </a:xfrm>
          <a:prstGeom prst="line">
            <a:avLst/>
          </a:prstGeom>
          <a:noFill/>
          <a:ln w="9525">
            <a:solidFill>
              <a:srgbClr val="FF9900"/>
            </a:solidFill>
            <a:round/>
            <a:headEnd/>
            <a:tailEnd type="triangle" w="med" len="med"/>
          </a:ln>
        </p:spPr>
        <p:txBody>
          <a:bodyPr/>
          <a:lstStyle/>
          <a:p>
            <a:endParaRPr lang="en-US"/>
          </a:p>
        </p:txBody>
      </p:sp>
      <p:sp>
        <p:nvSpPr>
          <p:cNvPr id="69649" name="Line 18"/>
          <p:cNvSpPr>
            <a:spLocks noChangeShapeType="1"/>
          </p:cNvSpPr>
          <p:nvPr/>
        </p:nvSpPr>
        <p:spPr bwMode="auto">
          <a:xfrm>
            <a:off x="5638800" y="2057400"/>
            <a:ext cx="0" cy="284163"/>
          </a:xfrm>
          <a:prstGeom prst="line">
            <a:avLst/>
          </a:prstGeom>
          <a:noFill/>
          <a:ln w="9525">
            <a:solidFill>
              <a:srgbClr val="FF9900"/>
            </a:solidFill>
            <a:round/>
            <a:headEnd/>
            <a:tailEnd type="triangle" w="med" len="med"/>
          </a:ln>
        </p:spPr>
        <p:txBody>
          <a:bodyPr/>
          <a:lstStyle/>
          <a:p>
            <a:endParaRPr lang="en-US"/>
          </a:p>
        </p:txBody>
      </p:sp>
      <p:sp>
        <p:nvSpPr>
          <p:cNvPr id="69650" name="Line 19"/>
          <p:cNvSpPr>
            <a:spLocks noChangeShapeType="1"/>
          </p:cNvSpPr>
          <p:nvPr/>
        </p:nvSpPr>
        <p:spPr bwMode="auto">
          <a:xfrm>
            <a:off x="7772400" y="1981200"/>
            <a:ext cx="0" cy="381000"/>
          </a:xfrm>
          <a:prstGeom prst="line">
            <a:avLst/>
          </a:prstGeom>
          <a:noFill/>
          <a:ln w="9525">
            <a:solidFill>
              <a:srgbClr val="FF9900"/>
            </a:solidFill>
            <a:round/>
            <a:headEnd/>
            <a:tailEnd type="triangle" w="med" len="med"/>
          </a:ln>
        </p:spPr>
        <p:txBody>
          <a:bodyPr/>
          <a:lstStyle/>
          <a:p>
            <a:endParaRPr lang="en-US"/>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457200" y="0"/>
            <a:ext cx="8229600" cy="838200"/>
          </a:xfrm>
        </p:spPr>
        <p:txBody>
          <a:bodyPr/>
          <a:lstStyle/>
          <a:p>
            <a:pPr eaLnBrk="1" hangingPunct="1"/>
            <a:r>
              <a:rPr lang="en-US" sz="2800" b="1" smtClean="0">
                <a:solidFill>
                  <a:srgbClr val="FFCC00"/>
                </a:solidFill>
                <a:latin typeface="Verdana" pitchFamily="34" charset="0"/>
              </a:rPr>
              <a:t>EVALUATION OF ALTERNATIVE DISPUTE RESOLUTIO OPTIONS</a:t>
            </a:r>
          </a:p>
        </p:txBody>
      </p:sp>
      <p:graphicFrame>
        <p:nvGraphicFramePr>
          <p:cNvPr id="29964" name="Group 268"/>
          <p:cNvGraphicFramePr>
            <a:graphicFrameLocks noGrp="1"/>
          </p:cNvGraphicFramePr>
          <p:nvPr>
            <p:ph idx="1"/>
          </p:nvPr>
        </p:nvGraphicFramePr>
        <p:xfrm>
          <a:off x="609600" y="841375"/>
          <a:ext cx="8229600" cy="5852160"/>
        </p:xfrm>
        <a:graphic>
          <a:graphicData uri="http://schemas.openxmlformats.org/drawingml/2006/table">
            <a:tbl>
              <a:tblPr/>
              <a:tblGrid>
                <a:gridCol w="2205038"/>
                <a:gridCol w="2790825"/>
                <a:gridCol w="3233737"/>
              </a:tblGrid>
              <a:tr h="18097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Verdana" pitchFamily="34" charset="0"/>
                          <a:cs typeface="Times New Roman" pitchFamily="18" charset="0"/>
                        </a:rPr>
                        <a:t>Criteria</a:t>
                      </a:r>
                      <a:endParaRPr kumimoji="0" lang="en-US" sz="12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Verdana" pitchFamily="34" charset="0"/>
                          <a:cs typeface="Times New Roman" pitchFamily="18" charset="0"/>
                        </a:rPr>
                        <a:t>Map</a:t>
                      </a:r>
                      <a:endParaRPr kumimoji="0" lang="en-US" sz="12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Verdana" pitchFamily="34" charset="0"/>
                          <a:cs typeface="Times New Roman" pitchFamily="18" charset="0"/>
                        </a:rPr>
                        <a:t>Appeal</a:t>
                      </a:r>
                      <a:endParaRPr kumimoji="0" lang="en-US" sz="12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solidFill>
                      <a:schemeClr val="bg1"/>
                    </a:solidFill>
                  </a:tcPr>
                </a:tc>
              </a:tr>
              <a:tr h="27463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bg1"/>
                          </a:solidFill>
                          <a:effectLst/>
                          <a:latin typeface="Verdana" pitchFamily="34" charset="0"/>
                          <a:cs typeface="Times New Roman" pitchFamily="18" charset="0"/>
                        </a:rPr>
                        <a:t>Time frame </a:t>
                      </a:r>
                      <a:endParaRPr kumimoji="0" lang="en-US" sz="12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Verdana" pitchFamily="34" charset="0"/>
                          <a:cs typeface="Times New Roman" pitchFamily="18" charset="0"/>
                        </a:rPr>
                        <a:t>Generally 1-2 years </a:t>
                      </a:r>
                      <a:endParaRPr kumimoji="0" lang="en-US" sz="12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Verdana" pitchFamily="34" charset="0"/>
                          <a:cs typeface="Times New Roman" pitchFamily="18" charset="0"/>
                        </a:rPr>
                        <a:t>Can range from 2 to 20 years, depending upon level </a:t>
                      </a:r>
                      <a:endParaRPr kumimoji="0" lang="en-US" sz="12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27463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bg1"/>
                          </a:solidFill>
                          <a:effectLst/>
                          <a:latin typeface="Verdana" pitchFamily="34" charset="0"/>
                          <a:cs typeface="Times New Roman" pitchFamily="18" charset="0"/>
                        </a:rPr>
                        <a:t>Approach</a:t>
                      </a:r>
                      <a:endParaRPr kumimoji="0" lang="en-US" sz="12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Verdana" pitchFamily="34" charset="0"/>
                          <a:cs typeface="Times New Roman" pitchFamily="18" charset="0"/>
                        </a:rPr>
                        <a:t>More scope for negotiation /compromise, CAs could agree on a “ middle path”</a:t>
                      </a:r>
                      <a:endParaRPr kumimoji="0" lang="en-US" sz="12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Verdana" pitchFamily="34" charset="0"/>
                          <a:cs typeface="Times New Roman" pitchFamily="18" charset="0"/>
                        </a:rPr>
                        <a:t>Legalistic approach, no negotiations</a:t>
                      </a:r>
                      <a:endParaRPr kumimoji="0" lang="en-US" sz="12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21907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bg1"/>
                          </a:solidFill>
                          <a:effectLst/>
                          <a:latin typeface="Verdana" pitchFamily="34" charset="0"/>
                          <a:cs typeface="Times New Roman" pitchFamily="18" charset="0"/>
                        </a:rPr>
                        <a:t>Taxpayer involvement </a:t>
                      </a:r>
                      <a:endParaRPr kumimoji="0" lang="en-US" sz="12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Verdana" pitchFamily="34" charset="0"/>
                          <a:cs typeface="Times New Roman" pitchFamily="18" charset="0"/>
                        </a:rPr>
                        <a:t>At the discretion of CA</a:t>
                      </a:r>
                      <a:endParaRPr kumimoji="0" lang="en-US" sz="12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Verdana" pitchFamily="34" charset="0"/>
                          <a:cs typeface="Times New Roman" pitchFamily="18" charset="0"/>
                        </a:rPr>
                        <a:t>Significant involvement </a:t>
                      </a:r>
                      <a:endParaRPr kumimoji="0" lang="en-US" sz="12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27463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bg1"/>
                          </a:solidFill>
                          <a:effectLst/>
                          <a:latin typeface="Verdana" pitchFamily="34" charset="0"/>
                          <a:cs typeface="Times New Roman" pitchFamily="18" charset="0"/>
                        </a:rPr>
                        <a:t>Binding nature </a:t>
                      </a:r>
                      <a:endParaRPr kumimoji="0" lang="en-US" sz="12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Verdana" pitchFamily="34" charset="0"/>
                          <a:cs typeface="Times New Roman" pitchFamily="18" charset="0"/>
                        </a:rPr>
                        <a:t>Binding on CA, Taxpayer need mot accept if detrimental can continue with domestic tax law appeal</a:t>
                      </a:r>
                      <a:endParaRPr kumimoji="0" lang="en-US" sz="12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Verdana" pitchFamily="34" charset="0"/>
                          <a:cs typeface="Times New Roman" pitchFamily="18" charset="0"/>
                        </a:rPr>
                        <a:t>Binding, but sequential appeals ca be made to higher judicial authorities.</a:t>
                      </a:r>
                      <a:endParaRPr kumimoji="0" lang="en-US" sz="12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27463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bg1"/>
                          </a:solidFill>
                          <a:effectLst/>
                          <a:latin typeface="Verdana" pitchFamily="34" charset="0"/>
                          <a:cs typeface="Times New Roman" pitchFamily="18" charset="0"/>
                        </a:rPr>
                        <a:t>Double tax mitigation </a:t>
                      </a:r>
                      <a:endParaRPr kumimoji="0" lang="en-US" sz="12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Verdana" pitchFamily="34" charset="0"/>
                          <a:cs typeface="Times New Roman" pitchFamily="18" charset="0"/>
                        </a:rPr>
                        <a:t>Possibility of avoiding double tax impact through correlative relief</a:t>
                      </a:r>
                      <a:endParaRPr kumimoji="0" lang="en-US" sz="12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Verdana" pitchFamily="34" charset="0"/>
                          <a:cs typeface="Times New Roman" pitchFamily="18" charset="0"/>
                        </a:rPr>
                        <a:t>Double tax exposure if appeal is against taxpayer, correlative relief to be separately pursued.</a:t>
                      </a:r>
                      <a:endParaRPr kumimoji="0" lang="en-US" sz="12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27463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bg1"/>
                          </a:solidFill>
                          <a:effectLst/>
                          <a:latin typeface="Verdana" pitchFamily="34" charset="0"/>
                          <a:cs typeface="Times New Roman" pitchFamily="18" charset="0"/>
                        </a:rPr>
                        <a:t>Collection of taxes</a:t>
                      </a:r>
                      <a:endParaRPr kumimoji="0" lang="en-US" sz="12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Verdana" pitchFamily="34" charset="0"/>
                          <a:cs typeface="Times New Roman" pitchFamily="18" charset="0"/>
                        </a:rPr>
                        <a:t>MOU for suspending collection of taxed (with US)</a:t>
                      </a:r>
                      <a:endParaRPr kumimoji="0" lang="en-US" sz="12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Verdana" pitchFamily="34" charset="0"/>
                          <a:cs typeface="Times New Roman" pitchFamily="18" charset="0"/>
                        </a:rPr>
                        <a:t>STAY FO DEMAND AT THE DISCRETIO OF THE Tax officer and Appellate Authorities </a:t>
                      </a:r>
                      <a:endParaRPr kumimoji="0" lang="en-US" sz="12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27463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bg1"/>
                          </a:solidFill>
                          <a:effectLst/>
                          <a:latin typeface="Verdana" pitchFamily="34" charset="0"/>
                          <a:cs typeface="Times New Roman" pitchFamily="18" charset="0"/>
                        </a:rPr>
                        <a:t>Finally</a:t>
                      </a:r>
                      <a:endParaRPr kumimoji="0" lang="en-US" sz="12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Verdana" pitchFamily="34" charset="0"/>
                          <a:cs typeface="Times New Roman" pitchFamily="18" charset="0"/>
                        </a:rPr>
                        <a:t>Greater change of reaching finality, decision of CA binding on Tax officer</a:t>
                      </a:r>
                      <a:endParaRPr kumimoji="0" lang="en-US" sz="12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Verdana" pitchFamily="34" charset="0"/>
                          <a:cs typeface="Times New Roman" pitchFamily="18" charset="0"/>
                        </a:rPr>
                        <a:t> Tax officer can prefer appeal if first-level appeal is in Taxpayer’s favor </a:t>
                      </a:r>
                      <a:endParaRPr kumimoji="0" lang="en-US" sz="12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27463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bg1"/>
                          </a:solidFill>
                          <a:effectLst/>
                          <a:latin typeface="Verdana" pitchFamily="34" charset="0"/>
                          <a:cs typeface="Times New Roman" pitchFamily="18" charset="0"/>
                        </a:rPr>
                        <a:t>Experience </a:t>
                      </a:r>
                      <a:endParaRPr kumimoji="0" lang="en-US" sz="12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Verdana" pitchFamily="34" charset="0"/>
                          <a:cs typeface="Times New Roman" pitchFamily="18" charset="0"/>
                        </a:rPr>
                        <a:t>Inadequate experience in TP, but better general appreciation of international tax issues </a:t>
                      </a:r>
                      <a:endParaRPr kumimoji="0" lang="en-US" sz="12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Verdana" pitchFamily="34" charset="0"/>
                          <a:cs typeface="Times New Roman" pitchFamily="18" charset="0"/>
                        </a:rPr>
                        <a:t>n/Limit TP experience at this stage </a:t>
                      </a:r>
                      <a:endParaRPr kumimoji="0" lang="en-US" sz="12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74453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bg1"/>
                          </a:solidFill>
                          <a:effectLst/>
                          <a:latin typeface="Verdana" pitchFamily="34" charset="0"/>
                          <a:cs typeface="Times New Roman" pitchFamily="18" charset="0"/>
                        </a:rPr>
                        <a:t>Coverage</a:t>
                      </a:r>
                      <a:endParaRPr kumimoji="0" lang="en-US" sz="12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Verdana" pitchFamily="34" charset="0"/>
                          <a:cs typeface="Times New Roman" pitchFamily="18" charset="0"/>
                        </a:rPr>
                        <a:t>Possibility of covering even  subsequent years on the basis of anticipated adverse results </a:t>
                      </a:r>
                      <a:endParaRPr kumimoji="0" lang="en-US" sz="12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bg1"/>
                          </a:solidFill>
                          <a:effectLst/>
                          <a:latin typeface="Verdana" pitchFamily="34" charset="0"/>
                          <a:cs typeface="Times New Roman" pitchFamily="18" charset="0"/>
                        </a:rPr>
                        <a:t>  Would need t await assessment order for ach year before filing appeal.</a:t>
                      </a:r>
                      <a:endParaRPr kumimoji="0" lang="en-US" sz="12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0"/>
            <a:ext cx="8229600" cy="1295400"/>
          </a:xfrm>
        </p:spPr>
        <p:txBody>
          <a:bodyPr/>
          <a:lstStyle/>
          <a:p>
            <a:pPr eaLnBrk="1" hangingPunct="1"/>
            <a:r>
              <a:rPr lang="en-US" sz="3200" b="1" smtClean="0">
                <a:solidFill>
                  <a:srgbClr val="FFCC00"/>
                </a:solidFill>
                <a:latin typeface="Verdana" pitchFamily="34" charset="0"/>
              </a:rPr>
              <a:t>FOREIGN DIRECT INVESTMENT IN INDIA</a:t>
            </a:r>
          </a:p>
        </p:txBody>
      </p:sp>
      <p:sp>
        <p:nvSpPr>
          <p:cNvPr id="8195" name="Rectangle 3"/>
          <p:cNvSpPr>
            <a:spLocks noGrp="1" noChangeArrowheads="1"/>
          </p:cNvSpPr>
          <p:nvPr>
            <p:ph type="body" idx="1"/>
          </p:nvPr>
        </p:nvSpPr>
        <p:spPr/>
        <p:txBody>
          <a:bodyPr/>
          <a:lstStyle/>
          <a:p>
            <a:pPr eaLnBrk="1" hangingPunct="1">
              <a:buClr>
                <a:srgbClr val="FFCC00"/>
              </a:buClr>
              <a:buFont typeface="Wingdings" pitchFamily="2" charset="2"/>
              <a:buChar char="q"/>
            </a:pPr>
            <a:endParaRPr lang="en-US" sz="1800" smtClean="0">
              <a:solidFill>
                <a:schemeClr val="bg1"/>
              </a:solidFill>
              <a:latin typeface="Verdana" pitchFamily="34" charset="0"/>
            </a:endParaRPr>
          </a:p>
          <a:p>
            <a:pPr eaLnBrk="1" hangingPunct="1">
              <a:buClr>
                <a:srgbClr val="FFCC00"/>
              </a:buClr>
              <a:buFont typeface="Wingdings" pitchFamily="2" charset="2"/>
              <a:buChar char="q"/>
            </a:pPr>
            <a:endParaRPr lang="en-US" sz="1800" smtClean="0">
              <a:solidFill>
                <a:schemeClr val="bg1"/>
              </a:solidFill>
              <a:latin typeface="Verdana" pitchFamily="34" charset="0"/>
            </a:endParaRPr>
          </a:p>
          <a:p>
            <a:pPr eaLnBrk="1" hangingPunct="1">
              <a:buClr>
                <a:srgbClr val="FFCC00"/>
              </a:buClr>
              <a:buFont typeface="Wingdings" pitchFamily="2" charset="2"/>
              <a:buChar char="q"/>
            </a:pPr>
            <a:endParaRPr lang="en-US" sz="1800" smtClean="0">
              <a:solidFill>
                <a:schemeClr val="bg1"/>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AUTOMATIC ROUTE</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APPROVAL ROUTE</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457200" y="0"/>
            <a:ext cx="8229600" cy="1143000"/>
          </a:xfrm>
        </p:spPr>
        <p:txBody>
          <a:bodyPr/>
          <a:lstStyle/>
          <a:p>
            <a:pPr eaLnBrk="1" hangingPunct="1"/>
            <a:r>
              <a:rPr lang="en-US" sz="3200" b="1" smtClean="0">
                <a:solidFill>
                  <a:srgbClr val="FFCC00"/>
                </a:solidFill>
                <a:latin typeface="Verdana" pitchFamily="34" charset="0"/>
              </a:rPr>
              <a:t>WHAT WE DO FOR QUARK SOFTWARE</a:t>
            </a:r>
            <a:r>
              <a:rPr lang="en-US" sz="4000" smtClean="0"/>
              <a:t> </a:t>
            </a:r>
          </a:p>
        </p:txBody>
      </p:sp>
      <p:sp>
        <p:nvSpPr>
          <p:cNvPr id="71683" name="Rectangle 3"/>
          <p:cNvSpPr>
            <a:spLocks noGrp="1" noChangeArrowheads="1"/>
          </p:cNvSpPr>
          <p:nvPr>
            <p:ph type="body" idx="1"/>
          </p:nvPr>
        </p:nvSpPr>
        <p:spPr>
          <a:xfrm>
            <a:off x="457200" y="1143000"/>
            <a:ext cx="8229600" cy="5410200"/>
          </a:xfrm>
        </p:spPr>
        <p:txBody>
          <a:bodyPr/>
          <a:lstStyle/>
          <a:p>
            <a:pPr eaLnBrk="1" hangingPunct="1">
              <a:lnSpc>
                <a:spcPct val="80000"/>
              </a:lnSpc>
              <a:buFontTx/>
              <a:buNone/>
            </a:pPr>
            <a:r>
              <a:rPr lang="en-US" sz="2000" b="1" smtClean="0">
                <a:solidFill>
                  <a:schemeClr val="bg1"/>
                </a:solidFill>
                <a:latin typeface="Verdana" pitchFamily="34" charset="0"/>
              </a:rPr>
              <a:t>WE OFFER THE FOLLOWING:</a:t>
            </a:r>
            <a:br>
              <a:rPr lang="en-US" sz="2000" b="1" smtClean="0">
                <a:solidFill>
                  <a:schemeClr val="bg1"/>
                </a:solidFill>
                <a:latin typeface="Verdana" pitchFamily="34" charset="0"/>
              </a:rPr>
            </a:br>
            <a:endParaRPr lang="en-US" sz="2000" b="1" smtClean="0">
              <a:solidFill>
                <a:schemeClr val="bg1"/>
              </a:solidFill>
              <a:latin typeface="Verdana" pitchFamily="34" charset="0"/>
            </a:endParaRPr>
          </a:p>
          <a:p>
            <a:pPr eaLnBrk="1" hangingPunct="1">
              <a:lnSpc>
                <a:spcPct val="80000"/>
              </a:lnSpc>
              <a:buFont typeface="Wingdings" pitchFamily="2" charset="2"/>
              <a:buChar char="q"/>
            </a:pPr>
            <a:r>
              <a:rPr lang="en-US" sz="2000" b="1" smtClean="0">
                <a:solidFill>
                  <a:srgbClr val="FFCC00"/>
                </a:solidFill>
                <a:latin typeface="Verdana" pitchFamily="34" charset="0"/>
              </a:rPr>
              <a:t>REPRESENTATION SERVICES</a:t>
            </a:r>
            <a:r>
              <a:rPr lang="en-US" sz="2400" b="1" smtClean="0">
                <a:solidFill>
                  <a:srgbClr val="FFCC00"/>
                </a:solidFill>
                <a:latin typeface="Verdana" pitchFamily="34" charset="0"/>
              </a:rPr>
              <a:t/>
            </a:r>
            <a:br>
              <a:rPr lang="en-US" sz="2400" b="1" smtClean="0">
                <a:solidFill>
                  <a:srgbClr val="FFCC00"/>
                </a:solidFill>
                <a:latin typeface="Verdana" pitchFamily="34" charset="0"/>
              </a:rPr>
            </a:br>
            <a:endParaRPr lang="en-US" sz="2400" smtClean="0">
              <a:solidFill>
                <a:srgbClr val="FFCC00"/>
              </a:solidFill>
              <a:latin typeface="Verdana" pitchFamily="34" charset="0"/>
            </a:endParaRPr>
          </a:p>
          <a:p>
            <a:pPr lvl="1" eaLnBrk="1" hangingPunct="1">
              <a:lnSpc>
                <a:spcPct val="80000"/>
              </a:lnSpc>
              <a:buClr>
                <a:srgbClr val="FFCC00"/>
              </a:buClr>
              <a:buFont typeface="Wingdings" pitchFamily="2" charset="2"/>
              <a:buChar char="§"/>
            </a:pPr>
            <a:r>
              <a:rPr lang="en-US" sz="2000" smtClean="0">
                <a:solidFill>
                  <a:schemeClr val="bg1"/>
                </a:solidFill>
                <a:latin typeface="Verdana" pitchFamily="34" charset="0"/>
              </a:rPr>
              <a:t>Income Tax</a:t>
            </a:r>
          </a:p>
          <a:p>
            <a:pPr lvl="1" eaLnBrk="1" hangingPunct="1">
              <a:lnSpc>
                <a:spcPct val="80000"/>
              </a:lnSpc>
              <a:buClr>
                <a:srgbClr val="FFCC00"/>
              </a:buClr>
              <a:buFont typeface="Wingdings" pitchFamily="2" charset="2"/>
              <a:buChar char="§"/>
            </a:pPr>
            <a:r>
              <a:rPr lang="en-US" sz="2000" smtClean="0">
                <a:solidFill>
                  <a:schemeClr val="bg1"/>
                </a:solidFill>
                <a:latin typeface="Verdana" pitchFamily="34" charset="0"/>
              </a:rPr>
              <a:t>International Tax</a:t>
            </a:r>
          </a:p>
          <a:p>
            <a:pPr lvl="1" eaLnBrk="1" hangingPunct="1">
              <a:lnSpc>
                <a:spcPct val="80000"/>
              </a:lnSpc>
              <a:buClr>
                <a:srgbClr val="FFCC00"/>
              </a:buClr>
              <a:buFont typeface="Wingdings" pitchFamily="2" charset="2"/>
              <a:buChar char="§"/>
            </a:pPr>
            <a:r>
              <a:rPr lang="en-US" sz="2000" smtClean="0">
                <a:solidFill>
                  <a:schemeClr val="bg1"/>
                </a:solidFill>
                <a:latin typeface="Verdana" pitchFamily="34" charset="0"/>
              </a:rPr>
              <a:t>Transfer Pricing</a:t>
            </a:r>
          </a:p>
          <a:p>
            <a:pPr lvl="1" eaLnBrk="1" hangingPunct="1">
              <a:lnSpc>
                <a:spcPct val="80000"/>
              </a:lnSpc>
              <a:buClr>
                <a:srgbClr val="FFCC00"/>
              </a:buClr>
              <a:buFont typeface="Wingdings" pitchFamily="2" charset="2"/>
              <a:buChar char="§"/>
            </a:pPr>
            <a:r>
              <a:rPr lang="en-US" sz="2000" smtClean="0">
                <a:solidFill>
                  <a:schemeClr val="bg1"/>
                </a:solidFill>
                <a:latin typeface="Verdana" pitchFamily="34" charset="0"/>
              </a:rPr>
              <a:t>Appeal</a:t>
            </a:r>
            <a:br>
              <a:rPr lang="en-US" sz="2000" smtClean="0">
                <a:solidFill>
                  <a:schemeClr val="bg1"/>
                </a:solidFill>
                <a:latin typeface="Verdana" pitchFamily="34" charset="0"/>
              </a:rPr>
            </a:br>
            <a:endParaRPr lang="en-US" sz="2000" b="1" smtClean="0">
              <a:solidFill>
                <a:schemeClr val="bg1"/>
              </a:solidFill>
              <a:latin typeface="Verdana" pitchFamily="34" charset="0"/>
            </a:endParaRPr>
          </a:p>
          <a:p>
            <a:pPr eaLnBrk="1" hangingPunct="1">
              <a:lnSpc>
                <a:spcPct val="80000"/>
              </a:lnSpc>
              <a:buFont typeface="Wingdings" pitchFamily="2" charset="2"/>
              <a:buChar char="q"/>
            </a:pPr>
            <a:r>
              <a:rPr lang="en-US" sz="2000" b="1" smtClean="0">
                <a:solidFill>
                  <a:srgbClr val="FFCC00"/>
                </a:solidFill>
                <a:latin typeface="Verdana" pitchFamily="34" charset="0"/>
              </a:rPr>
              <a:t>REPRESENTATION SERVICES</a:t>
            </a:r>
            <a:br>
              <a:rPr lang="en-US" sz="2000" b="1" smtClean="0">
                <a:solidFill>
                  <a:srgbClr val="FFCC00"/>
                </a:solidFill>
                <a:latin typeface="Verdana" pitchFamily="34" charset="0"/>
              </a:rPr>
            </a:br>
            <a:endParaRPr lang="en-US" sz="2000" smtClean="0">
              <a:solidFill>
                <a:srgbClr val="FFCC00"/>
              </a:solidFill>
              <a:latin typeface="Verdana" pitchFamily="34" charset="0"/>
            </a:endParaRPr>
          </a:p>
          <a:p>
            <a:pPr lvl="1" eaLnBrk="1" hangingPunct="1">
              <a:lnSpc>
                <a:spcPct val="80000"/>
              </a:lnSpc>
              <a:buClr>
                <a:srgbClr val="FFCC00"/>
              </a:buClr>
              <a:buFont typeface="Wingdings" pitchFamily="2" charset="2"/>
              <a:buChar char="§"/>
            </a:pPr>
            <a:r>
              <a:rPr lang="en-US" sz="2000" smtClean="0">
                <a:solidFill>
                  <a:schemeClr val="bg1"/>
                </a:solidFill>
                <a:latin typeface="Verdana" pitchFamily="34" charset="0"/>
              </a:rPr>
              <a:t>Service Tax</a:t>
            </a:r>
          </a:p>
          <a:p>
            <a:pPr lvl="1" eaLnBrk="1" hangingPunct="1">
              <a:lnSpc>
                <a:spcPct val="80000"/>
              </a:lnSpc>
              <a:buClr>
                <a:srgbClr val="FFCC00"/>
              </a:buClr>
              <a:buFont typeface="Wingdings" pitchFamily="2" charset="2"/>
              <a:buChar char="§"/>
            </a:pPr>
            <a:r>
              <a:rPr lang="en-US" sz="2000" smtClean="0">
                <a:solidFill>
                  <a:schemeClr val="bg1"/>
                </a:solidFill>
                <a:latin typeface="Verdana" pitchFamily="34" charset="0"/>
              </a:rPr>
              <a:t>Foreign Investment Promotion Board</a:t>
            </a:r>
          </a:p>
          <a:p>
            <a:pPr lvl="1" eaLnBrk="1" hangingPunct="1">
              <a:lnSpc>
                <a:spcPct val="80000"/>
              </a:lnSpc>
              <a:buClr>
                <a:srgbClr val="FFCC00"/>
              </a:buClr>
              <a:buFont typeface="Wingdings" pitchFamily="2" charset="2"/>
              <a:buChar char="§"/>
            </a:pPr>
            <a:r>
              <a:rPr lang="en-US" sz="2000" smtClean="0">
                <a:solidFill>
                  <a:schemeClr val="bg1"/>
                </a:solidFill>
                <a:latin typeface="Verdana" pitchFamily="34" charset="0"/>
              </a:rPr>
              <a:t>Department of Company Affairs</a:t>
            </a:r>
          </a:p>
          <a:p>
            <a:pPr lvl="1" eaLnBrk="1" hangingPunct="1">
              <a:lnSpc>
                <a:spcPct val="80000"/>
              </a:lnSpc>
              <a:buClr>
                <a:srgbClr val="FFCC00"/>
              </a:buClr>
              <a:buFont typeface="Wingdings" pitchFamily="2" charset="2"/>
              <a:buChar char="§"/>
            </a:pPr>
            <a:r>
              <a:rPr lang="en-US" sz="2000" smtClean="0">
                <a:solidFill>
                  <a:schemeClr val="bg1"/>
                </a:solidFill>
                <a:latin typeface="Verdana" pitchFamily="34" charset="0"/>
              </a:rPr>
              <a:t>Exchange Control Department</a:t>
            </a:r>
          </a:p>
          <a:p>
            <a:pPr lvl="1" eaLnBrk="1" hangingPunct="1">
              <a:lnSpc>
                <a:spcPct val="80000"/>
              </a:lnSpc>
              <a:buClr>
                <a:srgbClr val="FFCC00"/>
              </a:buClr>
              <a:buFont typeface="Wingdings" pitchFamily="2" charset="2"/>
              <a:buChar char="§"/>
            </a:pPr>
            <a:r>
              <a:rPr lang="en-US" sz="2000" smtClean="0">
                <a:solidFill>
                  <a:schemeClr val="bg1"/>
                </a:solidFill>
                <a:latin typeface="Verdana" pitchFamily="34" charset="0"/>
              </a:rPr>
              <a:t>STPI</a:t>
            </a:r>
          </a:p>
          <a:p>
            <a:pPr lvl="1" eaLnBrk="1" hangingPunct="1">
              <a:lnSpc>
                <a:spcPct val="80000"/>
              </a:lnSpc>
              <a:buClr>
                <a:srgbClr val="FFCC00"/>
              </a:buClr>
              <a:buFont typeface="Wingdings" pitchFamily="2" charset="2"/>
              <a:buNone/>
            </a:pPr>
            <a:endParaRPr lang="en-US" sz="1600" b="1" smtClean="0">
              <a:solidFill>
                <a:srgbClr val="FFCC00"/>
              </a:solidFill>
              <a:latin typeface="Verdana" pitchFamily="34" charset="0"/>
            </a:endParaRPr>
          </a:p>
          <a:p>
            <a:pPr lvl="1" eaLnBrk="1" hangingPunct="1">
              <a:lnSpc>
                <a:spcPct val="80000"/>
              </a:lnSpc>
              <a:buClr>
                <a:srgbClr val="FFCC00"/>
              </a:buClr>
              <a:buFont typeface="Wingdings" pitchFamily="2" charset="2"/>
              <a:buNone/>
            </a:pPr>
            <a:r>
              <a:rPr lang="en-US" sz="1600" b="1" smtClean="0">
                <a:solidFill>
                  <a:srgbClr val="FFCC00"/>
                </a:solidFill>
                <a:latin typeface="Verdana" pitchFamily="34" charset="0"/>
              </a:rPr>
              <a:t>							</a:t>
            </a:r>
            <a:r>
              <a:rPr lang="en-US" sz="1400" b="1" smtClean="0">
                <a:solidFill>
                  <a:srgbClr val="FFCC00"/>
                </a:solidFill>
                <a:latin typeface="Verdana" pitchFamily="34" charset="0"/>
              </a:rPr>
              <a:t>COND Next Slide…….</a:t>
            </a: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3"/>
          <p:cNvSpPr>
            <a:spLocks noGrp="1" noChangeArrowheads="1"/>
          </p:cNvSpPr>
          <p:nvPr>
            <p:ph type="body" idx="1"/>
          </p:nvPr>
        </p:nvSpPr>
        <p:spPr>
          <a:xfrm>
            <a:off x="457200" y="381000"/>
            <a:ext cx="8229600" cy="6096000"/>
          </a:xfrm>
        </p:spPr>
        <p:txBody>
          <a:bodyPr/>
          <a:lstStyle/>
          <a:p>
            <a:pPr eaLnBrk="1" hangingPunct="1">
              <a:lnSpc>
                <a:spcPct val="90000"/>
              </a:lnSpc>
              <a:buFont typeface="Wingdings" pitchFamily="2" charset="2"/>
              <a:buNone/>
            </a:pPr>
            <a:r>
              <a:rPr lang="en-US" sz="2000" b="1" smtClean="0">
                <a:solidFill>
                  <a:srgbClr val="FFCC00"/>
                </a:solidFill>
                <a:latin typeface="Verdana" pitchFamily="34" charset="0"/>
              </a:rPr>
              <a:t>REVIEW SERVICES</a:t>
            </a:r>
            <a:br>
              <a:rPr lang="en-US" sz="2000" b="1" smtClean="0">
                <a:solidFill>
                  <a:srgbClr val="FFCC00"/>
                </a:solidFill>
                <a:latin typeface="Verdana" pitchFamily="34" charset="0"/>
              </a:rPr>
            </a:br>
            <a:endParaRPr lang="en-US" sz="2000" b="1" smtClean="0">
              <a:solidFill>
                <a:srgbClr val="FFCC00"/>
              </a:solidFill>
              <a:latin typeface="Verdana" pitchFamily="34" charset="0"/>
            </a:endParaRPr>
          </a:p>
          <a:p>
            <a:pPr eaLnBrk="1" hangingPunct="1">
              <a:lnSpc>
                <a:spcPct val="90000"/>
              </a:lnSpc>
              <a:buClr>
                <a:srgbClr val="FFCC00"/>
              </a:buClr>
              <a:buFont typeface="Wingdings" pitchFamily="2" charset="2"/>
              <a:buChar char="q"/>
            </a:pPr>
            <a:r>
              <a:rPr lang="en-US" sz="2000" b="1" smtClean="0">
                <a:solidFill>
                  <a:srgbClr val="FFCC00"/>
                </a:solidFill>
                <a:latin typeface="Verdana" pitchFamily="34" charset="0"/>
              </a:rPr>
              <a:t>AUDIT &amp; ASSURANCE SERVICES</a:t>
            </a:r>
            <a:r>
              <a:rPr lang="en-US" sz="1800" b="1" smtClean="0">
                <a:solidFill>
                  <a:srgbClr val="FFCC00"/>
                </a:solidFill>
                <a:latin typeface="Verdana" pitchFamily="34" charset="0"/>
              </a:rPr>
              <a:t/>
            </a:r>
            <a:br>
              <a:rPr lang="en-US" sz="1800" b="1" smtClean="0">
                <a:solidFill>
                  <a:srgbClr val="FFCC00"/>
                </a:solidFill>
                <a:latin typeface="Verdana" pitchFamily="34" charset="0"/>
              </a:rPr>
            </a:br>
            <a:endParaRPr lang="en-US" sz="1800" smtClean="0">
              <a:solidFill>
                <a:srgbClr val="FFCC00"/>
              </a:solidFill>
              <a:latin typeface="Verdana" pitchFamily="34" charset="0"/>
            </a:endParaRPr>
          </a:p>
          <a:p>
            <a:pPr lvl="1" eaLnBrk="1" hangingPunct="1">
              <a:lnSpc>
                <a:spcPct val="90000"/>
              </a:lnSpc>
              <a:buClr>
                <a:srgbClr val="FFCC00"/>
              </a:buClr>
              <a:buFont typeface="Wingdings" pitchFamily="2" charset="2"/>
              <a:buChar char="§"/>
            </a:pPr>
            <a:r>
              <a:rPr lang="en-US" sz="1800" smtClean="0">
                <a:solidFill>
                  <a:schemeClr val="bg1"/>
                </a:solidFill>
                <a:latin typeface="Verdana" pitchFamily="34" charset="0"/>
              </a:rPr>
              <a:t>Management audit</a:t>
            </a:r>
          </a:p>
          <a:p>
            <a:pPr lvl="1" eaLnBrk="1" hangingPunct="1">
              <a:lnSpc>
                <a:spcPct val="90000"/>
              </a:lnSpc>
              <a:buClr>
                <a:srgbClr val="FFCC00"/>
              </a:buClr>
              <a:buFont typeface="Wingdings" pitchFamily="2" charset="2"/>
              <a:buChar char="§"/>
            </a:pPr>
            <a:r>
              <a:rPr lang="en-US" sz="1800" smtClean="0">
                <a:solidFill>
                  <a:schemeClr val="bg1"/>
                </a:solidFill>
                <a:latin typeface="Verdana" pitchFamily="34" charset="0"/>
              </a:rPr>
              <a:t>Special audit</a:t>
            </a:r>
            <a:br>
              <a:rPr lang="en-US" sz="1800"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lnSpc>
                <a:spcPct val="90000"/>
              </a:lnSpc>
              <a:buClr>
                <a:srgbClr val="FFCC00"/>
              </a:buClr>
              <a:buFont typeface="Wingdings" pitchFamily="2" charset="2"/>
              <a:buChar char="q"/>
            </a:pPr>
            <a:r>
              <a:rPr lang="en-US" sz="1800" b="1" smtClean="0">
                <a:solidFill>
                  <a:srgbClr val="FFCC00"/>
                </a:solidFill>
                <a:latin typeface="Verdana" pitchFamily="34" charset="0"/>
              </a:rPr>
              <a:t>CERTIFICATION</a:t>
            </a:r>
            <a:br>
              <a:rPr lang="en-US" sz="1800" b="1" smtClean="0">
                <a:solidFill>
                  <a:srgbClr val="FFCC00"/>
                </a:solidFill>
                <a:latin typeface="Verdana" pitchFamily="34" charset="0"/>
              </a:rPr>
            </a:br>
            <a:endParaRPr lang="en-US" sz="1800" b="1" smtClean="0">
              <a:solidFill>
                <a:srgbClr val="FFCC00"/>
              </a:solidFill>
              <a:latin typeface="Verdana" pitchFamily="34" charset="0"/>
            </a:endParaRPr>
          </a:p>
          <a:p>
            <a:pPr eaLnBrk="1" hangingPunct="1">
              <a:lnSpc>
                <a:spcPct val="90000"/>
              </a:lnSpc>
              <a:buClr>
                <a:srgbClr val="FFCC00"/>
              </a:buClr>
              <a:buFont typeface="Wingdings" pitchFamily="2" charset="2"/>
              <a:buChar char="q"/>
            </a:pPr>
            <a:r>
              <a:rPr lang="en-US" sz="1800" b="1" smtClean="0">
                <a:solidFill>
                  <a:srgbClr val="FFCC00"/>
                </a:solidFill>
                <a:latin typeface="Verdana" pitchFamily="34" charset="0"/>
              </a:rPr>
              <a:t>COMPLIANCE &amp; PLANNING SERVICES</a:t>
            </a:r>
            <a:br>
              <a:rPr lang="en-US" sz="1800" b="1" smtClean="0">
                <a:solidFill>
                  <a:srgbClr val="FFCC00"/>
                </a:solidFill>
                <a:latin typeface="Verdana" pitchFamily="34" charset="0"/>
              </a:rPr>
            </a:br>
            <a:endParaRPr lang="en-US" sz="1800" b="1" smtClean="0">
              <a:solidFill>
                <a:srgbClr val="FFCC00"/>
              </a:solidFill>
              <a:latin typeface="Verdana" pitchFamily="34" charset="0"/>
            </a:endParaRPr>
          </a:p>
          <a:p>
            <a:pPr eaLnBrk="1" hangingPunct="1">
              <a:lnSpc>
                <a:spcPct val="90000"/>
              </a:lnSpc>
              <a:buClr>
                <a:srgbClr val="FFCC00"/>
              </a:buClr>
              <a:buFont typeface="Wingdings" pitchFamily="2" charset="2"/>
              <a:buChar char="q"/>
            </a:pPr>
            <a:r>
              <a:rPr lang="en-US" sz="1800" b="1" smtClean="0">
                <a:solidFill>
                  <a:srgbClr val="FFCC00"/>
                </a:solidFill>
                <a:latin typeface="Verdana" pitchFamily="34" charset="0"/>
              </a:rPr>
              <a:t>OPINIONS</a:t>
            </a:r>
            <a:br>
              <a:rPr lang="en-US" sz="1800" b="1" smtClean="0">
                <a:solidFill>
                  <a:srgbClr val="FFCC00"/>
                </a:solidFill>
                <a:latin typeface="Verdana" pitchFamily="34" charset="0"/>
              </a:rPr>
            </a:br>
            <a:endParaRPr lang="en-US" sz="1800" b="1" smtClean="0">
              <a:solidFill>
                <a:srgbClr val="FFCC00"/>
              </a:solidFill>
              <a:latin typeface="Verdana" pitchFamily="34" charset="0"/>
            </a:endParaRPr>
          </a:p>
          <a:p>
            <a:pPr eaLnBrk="1" hangingPunct="1">
              <a:lnSpc>
                <a:spcPct val="90000"/>
              </a:lnSpc>
              <a:buClr>
                <a:srgbClr val="FFCC00"/>
              </a:buClr>
              <a:buFont typeface="Wingdings" pitchFamily="2" charset="2"/>
              <a:buChar char="q"/>
            </a:pPr>
            <a:r>
              <a:rPr lang="en-US" sz="1800" b="1" smtClean="0">
                <a:solidFill>
                  <a:srgbClr val="FFCC00"/>
                </a:solidFill>
                <a:latin typeface="Verdana" pitchFamily="34" charset="0"/>
              </a:rPr>
              <a:t>CONSULTATIONS &amp; ADVISORY SERVICES</a:t>
            </a:r>
            <a:br>
              <a:rPr lang="en-US" sz="1800" b="1" smtClean="0">
                <a:solidFill>
                  <a:srgbClr val="FFCC00"/>
                </a:solidFill>
                <a:latin typeface="Verdana" pitchFamily="34" charset="0"/>
              </a:rPr>
            </a:br>
            <a:endParaRPr lang="en-US" sz="1800" b="1" smtClean="0">
              <a:solidFill>
                <a:srgbClr val="FFCC00"/>
              </a:solidFill>
              <a:latin typeface="Verdana" pitchFamily="34" charset="0"/>
            </a:endParaRPr>
          </a:p>
          <a:p>
            <a:pPr eaLnBrk="1" hangingPunct="1">
              <a:lnSpc>
                <a:spcPct val="90000"/>
              </a:lnSpc>
              <a:buClr>
                <a:srgbClr val="FFCC00"/>
              </a:buClr>
              <a:buFont typeface="Wingdings" pitchFamily="2" charset="2"/>
              <a:buChar char="q"/>
            </a:pPr>
            <a:r>
              <a:rPr lang="en-US" sz="1800" b="1" smtClean="0">
                <a:solidFill>
                  <a:srgbClr val="FFCC00"/>
                </a:solidFill>
                <a:latin typeface="Verdana" pitchFamily="34" charset="0"/>
              </a:rPr>
              <a:t>SIGNATORY SERVICES</a:t>
            </a:r>
            <a:r>
              <a:rPr lang="en-US" sz="1800" smtClean="0">
                <a:solidFill>
                  <a:srgbClr val="FFCC00"/>
                </a:solidFill>
                <a:latin typeface="Verdana" pitchFamily="34" charset="0"/>
              </a:rPr>
              <a:t> </a:t>
            </a:r>
          </a:p>
          <a:p>
            <a:pPr eaLnBrk="1" hangingPunct="1">
              <a:lnSpc>
                <a:spcPct val="90000"/>
              </a:lnSpc>
              <a:buClr>
                <a:srgbClr val="FFCC00"/>
              </a:buClr>
              <a:buFont typeface="Wingdings" pitchFamily="2" charset="2"/>
              <a:buChar char="q"/>
            </a:pPr>
            <a:endParaRPr lang="en-US" sz="1800" smtClean="0">
              <a:solidFill>
                <a:srgbClr val="FFCC00"/>
              </a:solidFill>
              <a:latin typeface="Verdana" pitchFamily="34" charset="0"/>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3"/>
          <p:cNvSpPr>
            <a:spLocks noGrp="1" noChangeArrowheads="1"/>
          </p:cNvSpPr>
          <p:nvPr>
            <p:ph type="body" idx="1"/>
          </p:nvPr>
        </p:nvSpPr>
        <p:spPr>
          <a:xfrm>
            <a:off x="457200" y="762000"/>
            <a:ext cx="8229600" cy="5364163"/>
          </a:xfrm>
        </p:spPr>
        <p:txBody>
          <a:bodyPr/>
          <a:lstStyle/>
          <a:p>
            <a:pPr algn="ctr" eaLnBrk="1" hangingPunct="1">
              <a:buFontTx/>
              <a:buNone/>
            </a:pPr>
            <a:endParaRPr lang="en-US" sz="4400" b="1" smtClean="0">
              <a:solidFill>
                <a:srgbClr val="FFCC00"/>
              </a:solidFill>
            </a:endParaRPr>
          </a:p>
          <a:p>
            <a:pPr algn="ctr" eaLnBrk="1" hangingPunct="1">
              <a:buFontTx/>
              <a:buNone/>
            </a:pPr>
            <a:endParaRPr lang="en-US" sz="4400" b="1" smtClean="0">
              <a:solidFill>
                <a:srgbClr val="FFCC00"/>
              </a:solidFill>
            </a:endParaRPr>
          </a:p>
          <a:p>
            <a:pPr algn="ctr" eaLnBrk="1" hangingPunct="1">
              <a:buFontTx/>
              <a:buNone/>
            </a:pPr>
            <a:r>
              <a:rPr lang="en-US" sz="4400" b="1" smtClean="0">
                <a:solidFill>
                  <a:srgbClr val="FFCC00"/>
                </a:solidFill>
              </a:rPr>
              <a:t>TAX CALENDER</a:t>
            </a: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7947" name="Group 907"/>
          <p:cNvGraphicFramePr>
            <a:graphicFrameLocks noGrp="1"/>
          </p:cNvGraphicFramePr>
          <p:nvPr>
            <p:ph idx="1"/>
          </p:nvPr>
        </p:nvGraphicFramePr>
        <p:xfrm>
          <a:off x="381000" y="762000"/>
          <a:ext cx="8160068" cy="5524181"/>
        </p:xfrm>
        <a:graphic>
          <a:graphicData uri="http://schemas.openxmlformats.org/drawingml/2006/table">
            <a:tbl>
              <a:tblPr/>
              <a:tblGrid>
                <a:gridCol w="798513"/>
                <a:gridCol w="1182687"/>
                <a:gridCol w="514350"/>
                <a:gridCol w="1262063"/>
                <a:gridCol w="2109787"/>
                <a:gridCol w="197168"/>
                <a:gridCol w="2095500"/>
              </a:tblGrid>
              <a:tr h="460348">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Verdana" pitchFamily="34" charset="0"/>
                          <a:cs typeface="Arial" pitchFamily="34" charset="0"/>
                        </a:rPr>
                        <a:t>SL NO.</a:t>
                      </a:r>
                      <a:endParaRPr kumimoji="0" lang="en-US" sz="1200" b="0" i="0" u="none" strike="noStrike" cap="none" normalizeH="0" baseline="0" dirty="0" smtClean="0">
                        <a:ln>
                          <a:noFill/>
                        </a:ln>
                        <a:solidFill>
                          <a:schemeClr val="tx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solidFill>
                      <a:schemeClr val="bg1"/>
                    </a:solidFill>
                  </a:tcPr>
                </a:tc>
                <a:tc gridSpan="2">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Verdana" pitchFamily="34" charset="0"/>
                          <a:cs typeface="Arial" pitchFamily="34" charset="0"/>
                        </a:rPr>
                        <a:t>       NAME OF COMPANY</a:t>
                      </a:r>
                      <a:endParaRPr kumimoji="0" lang="en-US" sz="12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Verdana" pitchFamily="34" charset="0"/>
                          <a:cs typeface="Arial" pitchFamily="34" charset="0"/>
                        </a:rPr>
                        <a:t>TYPE</a:t>
                      </a:r>
                      <a:endParaRPr kumimoji="0" lang="en-US" sz="12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solidFill>
                      <a:schemeClr val="bg1"/>
                    </a:solidFill>
                  </a:tcPr>
                </a:tc>
                <a:tc gridSpan="2">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Verdana" pitchFamily="34" charset="0"/>
                          <a:cs typeface="Arial" pitchFamily="34" charset="0"/>
                        </a:rPr>
                        <a:t>AUTHORITY</a:t>
                      </a:r>
                      <a:endParaRPr kumimoji="0" lang="en-US" sz="12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Verdana" pitchFamily="34" charset="0"/>
                          <a:cs typeface="Arial" pitchFamily="34" charset="0"/>
                        </a:rPr>
                        <a:t>    STATUS AS ON 16.11.2010</a:t>
                      </a:r>
                      <a:endParaRPr kumimoji="0" lang="en-US" sz="1200" b="0" i="0" u="none" strike="noStrike" cap="none" normalizeH="0" baseline="0" dirty="0" smtClean="0">
                        <a:ln>
                          <a:noFill/>
                        </a:ln>
                        <a:solidFill>
                          <a:schemeClr val="tx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solidFill>
                      <a:schemeClr val="bg1"/>
                    </a:solidFill>
                  </a:tcPr>
                </a:tc>
              </a:tr>
              <a:tr h="276209">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FFCC00"/>
                          </a:solidFill>
                          <a:effectLst/>
                          <a:latin typeface="Verdana" pitchFamily="34" charset="0"/>
                          <a:cs typeface="Arial" pitchFamily="34" charset="0"/>
                        </a:rPr>
                        <a:t>A</a:t>
                      </a:r>
                      <a:endParaRPr kumimoji="0" lang="en-US" sz="1000" b="0" i="0" u="none" strike="noStrike" cap="none" normalizeH="0" baseline="0" dirty="0" smtClean="0">
                        <a:ln>
                          <a:noFill/>
                        </a:ln>
                        <a:solidFill>
                          <a:srgbClr val="FFCC00"/>
                        </a:solidFill>
                        <a:effectLst/>
                        <a:latin typeface="Verdana" pitchFamily="34" charset="0"/>
                      </a:endParaRPr>
                    </a:p>
                  </a:txBody>
                  <a:tcPr anchor="ct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gridSpan="6">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CC00"/>
                          </a:solidFill>
                          <a:effectLst/>
                          <a:latin typeface="Verdana" pitchFamily="34" charset="0"/>
                          <a:cs typeface="Arial" pitchFamily="34" charset="0"/>
                        </a:rPr>
                        <a:t>QUARK SYSTEMS PVT. LTD</a:t>
                      </a:r>
                      <a:endParaRPr kumimoji="0" lang="en-US" sz="1200" b="0" i="0" u="none" strike="noStrike" cap="none" normalizeH="0" baseline="0" dirty="0" smtClean="0">
                        <a:ln>
                          <a:noFill/>
                        </a:ln>
                        <a:solidFill>
                          <a:srgbClr val="FFCC00"/>
                        </a:solidFill>
                        <a:effectLst/>
                        <a:latin typeface="Verdana" pitchFamily="34" charset="0"/>
                      </a:endParaRPr>
                    </a:p>
                  </a:txBody>
                  <a:tcPr anchor="ct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IN"/>
                    </a:p>
                  </a:txBody>
                  <a:tcPr/>
                </a:tc>
                <a:tc hMerge="1">
                  <a:txBody>
                    <a:bodyPr/>
                    <a:lstStyle/>
                    <a:p>
                      <a:endParaRPr lang="en-IN"/>
                    </a:p>
                  </a:txBody>
                  <a:tcPr/>
                </a:tc>
                <a:tc hMerge="1">
                  <a:txBody>
                    <a:bodyPr/>
                    <a:lstStyle/>
                    <a:p>
                      <a:endParaRPr lang="en-US"/>
                    </a:p>
                  </a:txBody>
                  <a:tcPr/>
                </a:tc>
                <a:tc hMerge="1">
                  <a:txBody>
                    <a:bodyPr/>
                    <a:lstStyle/>
                    <a:p>
                      <a:endParaRPr lang="en-IN"/>
                    </a:p>
                  </a:txBody>
                  <a:tcPr/>
                </a:tc>
              </a:tr>
              <a:tr h="552418">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rPr>
                        <a:t>1</a:t>
                      </a: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rPr>
                        <a:t>A/Y 2004-05</a:t>
                      </a:r>
                    </a:p>
                  </a:txBody>
                  <a:tcPr anchor="ct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gridSpan="2">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rPr>
                        <a:t>Appeal- Department </a:t>
                      </a:r>
                    </a:p>
                  </a:txBody>
                  <a:tcPr anchor="ct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hMerge="1">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bg1"/>
                        </a:solidFill>
                        <a:effectLst/>
                        <a:latin typeface="Verdana" pitchFamily="34" charset="0"/>
                      </a:endParaRPr>
                    </a:p>
                  </a:txBody>
                  <a:tcPr anchor="ct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rPr>
                        <a:t>Third Appellate Authority </a:t>
                      </a:r>
                    </a:p>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rPr>
                        <a:t>(High Court) </a:t>
                      </a:r>
                    </a:p>
                  </a:txBody>
                  <a:tcPr anchor="ct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gridSpan="2">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rPr>
                        <a:t>Date not fixed as we are not confirmed whether dept. will go in appeal  </a:t>
                      </a:r>
                    </a:p>
                  </a:txBody>
                  <a:tcPr anchor="ct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hMerge="1">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bg1"/>
                        </a:solidFill>
                        <a:effectLst/>
                        <a:latin typeface="Verdana" pitchFamily="34" charset="0"/>
                      </a:endParaRPr>
                    </a:p>
                  </a:txBody>
                  <a:tcPr anchor="ct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398969">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2</a:t>
                      </a:r>
                      <a:endParaRPr kumimoji="0" lang="en-US" sz="1000" b="0" i="0" u="none" strike="noStrike" cap="none" normalizeH="0" baseline="0" dirty="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A/Y 2005-06</a:t>
                      </a:r>
                    </a:p>
                  </a:txBody>
                  <a:tcPr anchor="ct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gridSpan="2">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Appeal- Department </a:t>
                      </a:r>
                      <a:endParaRPr kumimoji="0" lang="en-US" sz="1000" b="0" i="0" u="none" strike="noStrike" cap="none" normalizeH="0" baseline="0" dirty="0" smtClean="0">
                        <a:ln>
                          <a:noFill/>
                        </a:ln>
                        <a:solidFill>
                          <a:schemeClr val="bg1"/>
                        </a:solidFill>
                        <a:effectLst/>
                        <a:latin typeface="Verdana" pitchFamily="34" charset="0"/>
                      </a:endParaRPr>
                    </a:p>
                  </a:txBody>
                  <a:tcPr anchor="ct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hMerge="1">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bg1"/>
                        </a:solidFill>
                        <a:effectLst/>
                        <a:latin typeface="Verdana" pitchFamily="34" charset="0"/>
                      </a:endParaRPr>
                    </a:p>
                  </a:txBody>
                  <a:tcPr anchor="ct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Second  Appellate Authority </a:t>
                      </a:r>
                    </a:p>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(ITAT) </a:t>
                      </a:r>
                      <a:endParaRPr kumimoji="0" lang="en-US" sz="1000" b="0" i="0" u="none" strike="noStrike" cap="none" normalizeH="0" baseline="0" dirty="0" smtClean="0">
                        <a:ln>
                          <a:noFill/>
                        </a:ln>
                        <a:solidFill>
                          <a:schemeClr val="bg1"/>
                        </a:solidFill>
                        <a:effectLst/>
                        <a:latin typeface="Verdana" pitchFamily="34" charset="0"/>
                      </a:endParaRPr>
                    </a:p>
                  </a:txBody>
                  <a:tcPr anchor="ct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gridSpan="2">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Case adjourned to 08.12.2010</a:t>
                      </a:r>
                    </a:p>
                  </a:txBody>
                  <a:tcPr anchor="ct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hMerge="1">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bg1"/>
                        </a:solidFill>
                        <a:effectLst/>
                        <a:latin typeface="Verdana" pitchFamily="34" charset="0"/>
                        <a:cs typeface="Arial" pitchFamily="34" charset="0"/>
                      </a:endParaRPr>
                    </a:p>
                  </a:txBody>
                  <a:tcPr anchor="ct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245519">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3</a:t>
                      </a:r>
                      <a:endParaRPr kumimoji="0" lang="en-US" sz="1000" b="0" i="0" u="none" strike="noStrike" cap="none" normalizeH="0" baseline="0" dirty="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A/Y 2006-07</a:t>
                      </a: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gridSpan="2">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Appeal – Company </a:t>
                      </a:r>
                      <a:endParaRPr kumimoji="0" lang="en-US" sz="1000" b="0" i="0" u="none" strike="noStrike" cap="none" normalizeH="0" baseline="0" dirty="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hMerge="1">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Dispute Resolution Panel </a:t>
                      </a:r>
                      <a:endParaRPr kumimoji="0" lang="en-US" sz="1000" b="0" i="0" u="none" strike="noStrike" cap="none" normalizeH="0" baseline="0" dirty="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gridSpan="2">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rPr>
                        <a:t>Order Received </a:t>
                      </a:r>
                    </a:p>
                  </a:txBody>
                  <a:tcPr anchor="ct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hMerge="1">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bg1"/>
                        </a:solidFill>
                        <a:effectLst/>
                        <a:latin typeface="Verdana" pitchFamily="34" charset="0"/>
                      </a:endParaRPr>
                    </a:p>
                  </a:txBody>
                  <a:tcPr anchor="ct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245519">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bg1"/>
                          </a:solidFill>
                          <a:effectLst/>
                          <a:latin typeface="Verdana" pitchFamily="34" charset="0"/>
                          <a:cs typeface="Arial" pitchFamily="34" charset="0"/>
                        </a:rPr>
                        <a:t>4</a:t>
                      </a:r>
                      <a:endParaRPr kumimoji="0" lang="en-US" sz="1000" b="0" i="0" u="none" strike="noStrike" cap="none" normalizeH="0" baseline="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A/Y 2007-08</a:t>
                      </a: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gridSpan="2">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bg1"/>
                          </a:solidFill>
                          <a:effectLst/>
                          <a:latin typeface="Verdana" pitchFamily="34" charset="0"/>
                          <a:cs typeface="Arial" pitchFamily="34" charset="0"/>
                        </a:rPr>
                        <a:t>Scrutiny/Audit</a:t>
                      </a:r>
                      <a:endParaRPr kumimoji="0" lang="en-US" sz="1000" b="0" i="0" u="none" strike="noStrike" cap="none" normalizeH="0" baseline="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hMerge="1">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bg1"/>
                          </a:solidFill>
                          <a:effectLst/>
                          <a:latin typeface="Verdana" pitchFamily="34" charset="0"/>
                          <a:cs typeface="Arial" pitchFamily="34" charset="0"/>
                        </a:rPr>
                        <a:t>Tax Officer</a:t>
                      </a:r>
                      <a:endParaRPr kumimoji="0" lang="en-US" sz="1000" b="0" i="0" u="none" strike="noStrike" cap="none" normalizeH="0" baseline="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gridSpan="2">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Case is fixed for 17.11.2010</a:t>
                      </a:r>
                      <a:endParaRPr kumimoji="0" lang="en-US" sz="1000" b="0" i="0" u="none" strike="noStrike" cap="none" normalizeH="0" baseline="0" dirty="0" smtClean="0">
                        <a:ln>
                          <a:noFill/>
                        </a:ln>
                        <a:solidFill>
                          <a:schemeClr val="bg1"/>
                        </a:solidFill>
                        <a:effectLst/>
                        <a:latin typeface="Verdana" pitchFamily="34" charset="0"/>
                      </a:endParaRPr>
                    </a:p>
                  </a:txBody>
                  <a:tcPr anchor="ct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hMerge="1">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bg1"/>
                        </a:solidFill>
                        <a:effectLst/>
                        <a:latin typeface="Verdana" pitchFamily="34" charset="0"/>
                      </a:endParaRPr>
                    </a:p>
                  </a:txBody>
                  <a:tcPr anchor="ct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245519">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bg1"/>
                          </a:solidFill>
                          <a:effectLst/>
                          <a:latin typeface="Verdana" pitchFamily="34" charset="0"/>
                          <a:cs typeface="Arial" pitchFamily="34" charset="0"/>
                        </a:rPr>
                        <a:t>5</a:t>
                      </a:r>
                      <a:endParaRPr kumimoji="0" lang="en-US" sz="1000" b="0" i="0" u="none" strike="noStrike" cap="none" normalizeH="0" baseline="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A/Y 2007-08</a:t>
                      </a: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gridSpan="2">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bg1"/>
                          </a:solidFill>
                          <a:effectLst/>
                          <a:latin typeface="Verdana" pitchFamily="34" charset="0"/>
                          <a:cs typeface="Arial" pitchFamily="34" charset="0"/>
                        </a:rPr>
                        <a:t>Scrutiny/Audit</a:t>
                      </a:r>
                      <a:endParaRPr kumimoji="0" lang="en-US" sz="1000" b="0" i="0" u="none" strike="noStrike" cap="none" normalizeH="0" baseline="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hMerge="1">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Transfer Pricing Officer</a:t>
                      </a:r>
                      <a:endParaRPr kumimoji="0" lang="en-US" sz="1000" b="0" i="0" u="none" strike="noStrike" cap="none" normalizeH="0" baseline="0" dirty="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gridSpan="2">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Order received </a:t>
                      </a:r>
                      <a:endParaRPr kumimoji="0" lang="en-US" sz="1000" b="0" i="0" u="none" strike="noStrike" cap="none" normalizeH="0" baseline="0" dirty="0" smtClean="0">
                        <a:ln>
                          <a:noFill/>
                        </a:ln>
                        <a:solidFill>
                          <a:schemeClr val="bg1"/>
                        </a:solidFill>
                        <a:effectLst/>
                        <a:latin typeface="Verdana" pitchFamily="34" charset="0"/>
                      </a:endParaRPr>
                    </a:p>
                  </a:txBody>
                  <a:tcPr anchor="ct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hMerge="1">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bg1"/>
                        </a:solidFill>
                        <a:effectLst/>
                        <a:latin typeface="Verdana" pitchFamily="34" charset="0"/>
                      </a:endParaRPr>
                    </a:p>
                  </a:txBody>
                  <a:tcPr anchor="ct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245519">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bg1"/>
                          </a:solidFill>
                          <a:effectLst/>
                          <a:latin typeface="Verdana" pitchFamily="34" charset="0"/>
                          <a:cs typeface="Arial" pitchFamily="34" charset="0"/>
                        </a:rPr>
                        <a:t>6</a:t>
                      </a:r>
                      <a:endParaRPr kumimoji="0" lang="en-US" sz="1000" b="0" i="0" u="none" strike="noStrike" cap="none" normalizeH="0" baseline="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A/Y 2008-09</a:t>
                      </a: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gridSpan="2">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Scrutiny/Audit</a:t>
                      </a:r>
                      <a:endParaRPr kumimoji="0" lang="en-US" sz="1000" b="0" i="0" u="none" strike="noStrike" cap="none" normalizeH="0" baseline="0" dirty="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hMerge="1">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Tax Officer</a:t>
                      </a:r>
                      <a:endParaRPr kumimoji="0" lang="en-US" sz="1000" b="0" i="0" u="none" strike="noStrike" cap="none" normalizeH="0" baseline="0" dirty="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gridSpan="2">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Case is fixed for 17.11.2010</a:t>
                      </a:r>
                      <a:endParaRPr kumimoji="0" lang="en-US" sz="1000" b="0" i="0" u="none" strike="noStrike" cap="none" normalizeH="0" baseline="0" dirty="0" smtClean="0">
                        <a:ln>
                          <a:noFill/>
                        </a:ln>
                        <a:solidFill>
                          <a:schemeClr val="bg1"/>
                        </a:solidFill>
                        <a:effectLst/>
                        <a:latin typeface="Verdana" pitchFamily="34" charset="0"/>
                      </a:endParaRPr>
                    </a:p>
                  </a:txBody>
                  <a:tcPr anchor="ct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hMerge="1">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bg1"/>
                        </a:solidFill>
                        <a:effectLst/>
                        <a:latin typeface="Verdana" pitchFamily="34" charset="0"/>
                      </a:endParaRPr>
                    </a:p>
                  </a:txBody>
                  <a:tcPr anchor="ct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245519">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bg1"/>
                          </a:solidFill>
                          <a:effectLst/>
                          <a:latin typeface="Verdana" pitchFamily="34" charset="0"/>
                          <a:cs typeface="Arial" pitchFamily="34" charset="0"/>
                        </a:rPr>
                        <a:t>7</a:t>
                      </a:r>
                      <a:endParaRPr kumimoji="0" lang="en-US" sz="1000" b="0" i="0" u="none" strike="noStrike" cap="none" normalizeH="0" baseline="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A/Y 2009-10</a:t>
                      </a: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gridSpan="2">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bg1"/>
                          </a:solidFill>
                          <a:effectLst/>
                          <a:latin typeface="Verdana" pitchFamily="34" charset="0"/>
                          <a:cs typeface="Arial" pitchFamily="34" charset="0"/>
                        </a:rPr>
                        <a:t>Scrutiny/Audit</a:t>
                      </a:r>
                      <a:endParaRPr kumimoji="0" lang="en-US" sz="1000" b="0" i="0" u="none" strike="noStrike" cap="none" normalizeH="0" baseline="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hMerge="1">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Tax Officer </a:t>
                      </a:r>
                      <a:endParaRPr kumimoji="0" lang="en-US" sz="1000" b="0" i="0" u="none" strike="noStrike" cap="none" normalizeH="0" baseline="0" dirty="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gridSpan="2">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Case is fixed for 17.11.2010</a:t>
                      </a:r>
                      <a:endParaRPr kumimoji="0" lang="en-US" sz="1000" b="0" i="0" u="none" strike="noStrike" cap="none" normalizeH="0" baseline="0" dirty="0" smtClean="0">
                        <a:ln>
                          <a:noFill/>
                        </a:ln>
                        <a:solidFill>
                          <a:schemeClr val="bg1"/>
                        </a:solidFill>
                        <a:effectLst/>
                        <a:latin typeface="Verdana" pitchFamily="34" charset="0"/>
                      </a:endParaRPr>
                    </a:p>
                  </a:txBody>
                  <a:tcPr anchor="ct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hMerge="1">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bg1"/>
                        </a:solidFill>
                        <a:effectLst/>
                        <a:latin typeface="Verdana" pitchFamily="34" charset="0"/>
                      </a:endParaRPr>
                    </a:p>
                  </a:txBody>
                  <a:tcPr anchor="ct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276209">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FFCC00"/>
                          </a:solidFill>
                          <a:effectLst/>
                          <a:latin typeface="Verdana" pitchFamily="34" charset="0"/>
                          <a:cs typeface="Arial" pitchFamily="34" charset="0"/>
                        </a:rPr>
                        <a:t>B</a:t>
                      </a:r>
                      <a:endParaRPr kumimoji="0" lang="en-US" sz="1000" b="0" i="0" u="none" strike="noStrike" cap="none" normalizeH="0" baseline="0" dirty="0" smtClean="0">
                        <a:ln>
                          <a:noFill/>
                        </a:ln>
                        <a:solidFill>
                          <a:srgbClr val="FFCC00"/>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gridSpan="6">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CC00"/>
                          </a:solidFill>
                          <a:effectLst/>
                          <a:latin typeface="Verdana" pitchFamily="34" charset="0"/>
                          <a:cs typeface="Arial" pitchFamily="34" charset="0"/>
                        </a:rPr>
                        <a:t>QUARK MEDIA HOUSE INDIA PVT. LTD</a:t>
                      </a:r>
                      <a:endParaRPr kumimoji="0" lang="en-US" sz="1200" b="0" i="0" u="none" strike="noStrike" cap="none" normalizeH="0" baseline="0" dirty="0" smtClean="0">
                        <a:ln>
                          <a:noFill/>
                        </a:ln>
                        <a:solidFill>
                          <a:srgbClr val="FFCC00"/>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IN"/>
                    </a:p>
                  </a:txBody>
                  <a:tcPr/>
                </a:tc>
                <a:tc hMerge="1">
                  <a:txBody>
                    <a:bodyPr/>
                    <a:lstStyle/>
                    <a:p>
                      <a:endParaRPr lang="en-IN"/>
                    </a:p>
                  </a:txBody>
                  <a:tcPr/>
                </a:tc>
                <a:tc hMerge="1">
                  <a:txBody>
                    <a:bodyPr/>
                    <a:lstStyle/>
                    <a:p>
                      <a:endParaRPr lang="en-US"/>
                    </a:p>
                  </a:txBody>
                  <a:tcPr/>
                </a:tc>
                <a:tc hMerge="1">
                  <a:txBody>
                    <a:bodyPr/>
                    <a:lstStyle/>
                    <a:p>
                      <a:endParaRPr lang="en-IN"/>
                    </a:p>
                  </a:txBody>
                  <a:tcPr/>
                </a:tc>
              </a:tr>
              <a:tr h="398969">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bg1"/>
                          </a:solidFill>
                          <a:effectLst/>
                          <a:latin typeface="Verdana" pitchFamily="34" charset="0"/>
                          <a:cs typeface="Arial" pitchFamily="34" charset="0"/>
                        </a:rPr>
                        <a:t>1</a:t>
                      </a:r>
                      <a:endParaRPr kumimoji="0" lang="en-US" sz="1000" b="0" i="0" u="none" strike="noStrike" cap="none" normalizeH="0" baseline="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A/Y 2005-06</a:t>
                      </a:r>
                    </a:p>
                  </a:txBody>
                  <a:tcPr anchor="ct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gridSpan="2">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Appeal- Department</a:t>
                      </a:r>
                      <a:endParaRPr kumimoji="0" lang="en-US" sz="1000" b="0" i="0" u="none" strike="noStrike" cap="none" normalizeH="0" baseline="0" dirty="0" smtClean="0">
                        <a:ln>
                          <a:noFill/>
                        </a:ln>
                        <a:solidFill>
                          <a:schemeClr val="bg1"/>
                        </a:solidFill>
                        <a:effectLst/>
                        <a:latin typeface="Verdana" pitchFamily="34" charset="0"/>
                      </a:endParaRPr>
                    </a:p>
                  </a:txBody>
                  <a:tcPr anchor="ct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hMerge="1">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bg1"/>
                        </a:solidFill>
                        <a:effectLst/>
                        <a:latin typeface="Verdana" pitchFamily="34" charset="0"/>
                      </a:endParaRPr>
                    </a:p>
                  </a:txBody>
                  <a:tcPr anchor="ct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Second  Appellate Authority </a:t>
                      </a:r>
                    </a:p>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(ITAT) </a:t>
                      </a:r>
                      <a:endParaRPr kumimoji="0" lang="en-US" sz="1000" b="0" i="0" u="none" strike="noStrike" cap="none" normalizeH="0" baseline="0" dirty="0" smtClean="0">
                        <a:ln>
                          <a:noFill/>
                        </a:ln>
                        <a:solidFill>
                          <a:schemeClr val="bg1"/>
                        </a:solidFill>
                        <a:effectLst/>
                        <a:latin typeface="Verdana" pitchFamily="34" charset="0"/>
                      </a:endParaRPr>
                    </a:p>
                  </a:txBody>
                  <a:tcPr anchor="ct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gridSpan="2">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Case is fixed for 08.12.2010</a:t>
                      </a:r>
                      <a:endParaRPr kumimoji="0" lang="en-US" sz="1000" b="0" i="0" u="none" strike="noStrike" cap="none" normalizeH="0" baseline="0" dirty="0" smtClean="0">
                        <a:ln>
                          <a:noFill/>
                        </a:ln>
                        <a:solidFill>
                          <a:schemeClr val="bg1"/>
                        </a:solidFill>
                        <a:effectLst/>
                        <a:latin typeface="Verdana" pitchFamily="34" charset="0"/>
                      </a:endParaRPr>
                    </a:p>
                  </a:txBody>
                  <a:tcPr anchor="ct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hMerge="1">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bg1"/>
                        </a:solidFill>
                        <a:effectLst/>
                        <a:latin typeface="Verdana" pitchFamily="34" charset="0"/>
                      </a:endParaRPr>
                    </a:p>
                  </a:txBody>
                  <a:tcPr anchor="ct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398969">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bg1"/>
                          </a:solidFill>
                          <a:effectLst/>
                          <a:latin typeface="Verdana" pitchFamily="34" charset="0"/>
                          <a:cs typeface="Arial" pitchFamily="34" charset="0"/>
                        </a:rPr>
                        <a:t>2</a:t>
                      </a:r>
                      <a:endParaRPr kumimoji="0" lang="en-US" sz="1000" b="0" i="0" u="none" strike="noStrike" cap="none" normalizeH="0" baseline="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A/Y 2006-07</a:t>
                      </a: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gridSpan="2">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Appeal- Department</a:t>
                      </a:r>
                      <a:endParaRPr kumimoji="0" lang="en-US" sz="1000" b="0" i="0" u="none" strike="noStrike" cap="none" normalizeH="0" baseline="0" dirty="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hMerge="1">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Second  Appellate Authority </a:t>
                      </a:r>
                    </a:p>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(ITAT) </a:t>
                      </a:r>
                      <a:endParaRPr kumimoji="0" lang="en-US" sz="1000" b="0" i="0" u="none" strike="noStrike" cap="none" normalizeH="0" baseline="0" dirty="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gridSpan="2">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Hearing is under progress</a:t>
                      </a:r>
                      <a:endParaRPr kumimoji="0" lang="en-US" sz="1000" b="0" i="0" u="none" strike="noStrike" cap="none" normalizeH="0" baseline="0" dirty="0" smtClean="0">
                        <a:ln>
                          <a:noFill/>
                        </a:ln>
                        <a:solidFill>
                          <a:schemeClr val="bg1"/>
                        </a:solidFill>
                        <a:effectLst/>
                        <a:latin typeface="Verdana" pitchFamily="34" charset="0"/>
                      </a:endParaRPr>
                    </a:p>
                  </a:txBody>
                  <a:tcPr anchor="ct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hMerge="1">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bg1"/>
                        </a:solidFill>
                        <a:effectLst/>
                        <a:latin typeface="Verdana" pitchFamily="34" charset="0"/>
                      </a:endParaRPr>
                    </a:p>
                  </a:txBody>
                  <a:tcPr anchor="ct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245519">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bg1"/>
                          </a:solidFill>
                          <a:effectLst/>
                          <a:latin typeface="Verdana" pitchFamily="34" charset="0"/>
                          <a:cs typeface="Arial" pitchFamily="34" charset="0"/>
                        </a:rPr>
                        <a:t>3</a:t>
                      </a:r>
                      <a:endParaRPr kumimoji="0" lang="en-US" sz="1000" b="0" i="0" u="none" strike="noStrike" cap="none" normalizeH="0" baseline="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A/Y 2007-08</a:t>
                      </a: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gridSpan="2">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Scrutiny/Audit</a:t>
                      </a:r>
                      <a:endParaRPr kumimoji="0" lang="en-US" sz="1000" b="0" i="0" u="none" strike="noStrike" cap="none" normalizeH="0" baseline="0" dirty="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hMerge="1">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bg1"/>
                          </a:solidFill>
                          <a:effectLst/>
                          <a:latin typeface="Verdana" pitchFamily="34" charset="0"/>
                          <a:cs typeface="Arial" pitchFamily="34" charset="0"/>
                        </a:rPr>
                        <a:t>Tax Officer</a:t>
                      </a:r>
                      <a:endParaRPr kumimoji="0" lang="en-US" sz="1000" b="0" i="0" u="none" strike="noStrike" cap="none" normalizeH="0" baseline="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gridSpan="2">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Case is fixed for 22.11.2010</a:t>
                      </a:r>
                      <a:endParaRPr kumimoji="0" lang="en-US" sz="1000" b="0" i="0" u="none" strike="noStrike" cap="none" normalizeH="0" baseline="0" dirty="0" smtClean="0">
                        <a:ln>
                          <a:noFill/>
                        </a:ln>
                        <a:solidFill>
                          <a:schemeClr val="bg1"/>
                        </a:solidFill>
                        <a:effectLst/>
                        <a:latin typeface="Verdana" pitchFamily="34" charset="0"/>
                      </a:endParaRPr>
                    </a:p>
                  </a:txBody>
                  <a:tcPr anchor="ct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hMerge="1">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bg1"/>
                        </a:solidFill>
                        <a:effectLst/>
                        <a:latin typeface="Verdana" pitchFamily="34" charset="0"/>
                      </a:endParaRPr>
                    </a:p>
                  </a:txBody>
                  <a:tcPr anchor="ct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245519">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bg1"/>
                          </a:solidFill>
                          <a:effectLst/>
                          <a:latin typeface="Verdana" pitchFamily="34" charset="0"/>
                          <a:cs typeface="Arial" pitchFamily="34" charset="0"/>
                        </a:rPr>
                        <a:t>4</a:t>
                      </a:r>
                      <a:endParaRPr kumimoji="0" lang="en-US" sz="1000" b="0" i="0" u="none" strike="noStrike" cap="none" normalizeH="0" baseline="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A/Y 2007-08</a:t>
                      </a: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gridSpan="2">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Scrutiny/Audit</a:t>
                      </a:r>
                      <a:endParaRPr kumimoji="0" lang="en-US" sz="1000" b="0" i="0" u="none" strike="noStrike" cap="none" normalizeH="0" baseline="0" dirty="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hMerge="1">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Transfer Pricing Officer</a:t>
                      </a:r>
                      <a:endParaRPr kumimoji="0" lang="en-US" sz="1000" b="0" i="0" u="none" strike="noStrike" cap="none" normalizeH="0" baseline="0" dirty="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gridSpan="2">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Order received </a:t>
                      </a:r>
                      <a:endParaRPr kumimoji="0" lang="en-US" sz="1000" b="0" i="0" u="none" strike="noStrike" cap="none" normalizeH="0" baseline="0" dirty="0" smtClean="0">
                        <a:ln>
                          <a:noFill/>
                        </a:ln>
                        <a:solidFill>
                          <a:schemeClr val="bg1"/>
                        </a:solidFill>
                        <a:effectLst/>
                        <a:latin typeface="Verdana" pitchFamily="34" charset="0"/>
                      </a:endParaRPr>
                    </a:p>
                  </a:txBody>
                  <a:tcPr anchor="ct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hMerge="1">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bg1"/>
                        </a:solidFill>
                        <a:effectLst/>
                        <a:latin typeface="Verdana" pitchFamily="34" charset="0"/>
                      </a:endParaRPr>
                    </a:p>
                  </a:txBody>
                  <a:tcPr anchor="ct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245519">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bg1"/>
                          </a:solidFill>
                          <a:effectLst/>
                          <a:latin typeface="Verdana" pitchFamily="34" charset="0"/>
                          <a:cs typeface="Arial" pitchFamily="34" charset="0"/>
                        </a:rPr>
                        <a:t>5</a:t>
                      </a:r>
                      <a:endParaRPr kumimoji="0" lang="en-US" sz="1000" b="0" i="0" u="none" strike="noStrike" cap="none" normalizeH="0" baseline="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A/Y 2008-09</a:t>
                      </a: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gridSpan="2">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Scrutiny/Audit</a:t>
                      </a:r>
                      <a:endParaRPr kumimoji="0" lang="en-US" sz="1000" b="0" i="0" u="none" strike="noStrike" cap="none" normalizeH="0" baseline="0" dirty="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hMerge="1">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Tax Officer</a:t>
                      </a:r>
                      <a:endParaRPr kumimoji="0" lang="en-US" sz="1000" b="0" i="0" u="none" strike="noStrike" cap="none" normalizeH="0" baseline="0" dirty="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gridSpan="2">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Case is fixed for 22.11.2010</a:t>
                      </a:r>
                      <a:endParaRPr kumimoji="0" lang="en-US" sz="1000" b="0" i="0" u="none" strike="noStrike" cap="none" normalizeH="0" baseline="0" dirty="0" smtClean="0">
                        <a:ln>
                          <a:noFill/>
                        </a:ln>
                        <a:solidFill>
                          <a:schemeClr val="bg1"/>
                        </a:solidFill>
                        <a:effectLst/>
                        <a:latin typeface="Verdana" pitchFamily="34" charset="0"/>
                      </a:endParaRPr>
                    </a:p>
                  </a:txBody>
                  <a:tcPr anchor="ct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hMerge="1">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bg1"/>
                        </a:solidFill>
                        <a:effectLst/>
                        <a:latin typeface="Verdana" pitchFamily="34" charset="0"/>
                      </a:endParaRPr>
                    </a:p>
                  </a:txBody>
                  <a:tcPr anchor="ct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398969">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6</a:t>
                      </a:r>
                      <a:endParaRPr kumimoji="0" lang="en-US" sz="1000" b="0" i="0" u="none" strike="noStrike" cap="none" normalizeH="0" baseline="0" dirty="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A/Y 2008-09</a:t>
                      </a: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gridSpan="2">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Scrutiny/Audit</a:t>
                      </a:r>
                      <a:endParaRPr kumimoji="0" lang="en-US" sz="1000" b="0" i="0" u="none" strike="noStrike" cap="none" normalizeH="0" baseline="0" dirty="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hMerge="1">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Transfer Pricing Officer</a:t>
                      </a:r>
                      <a:endParaRPr kumimoji="0" lang="en-US" sz="1000" b="0" i="0" u="none" strike="noStrike" cap="none" normalizeH="0" baseline="0" dirty="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gridSpan="2">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Documents &amp; Submission submitted </a:t>
                      </a:r>
                      <a:endParaRPr kumimoji="0" lang="en-US" sz="1000" b="0" i="0" u="none" strike="noStrike" cap="none" normalizeH="0" baseline="0" dirty="0" smtClean="0">
                        <a:ln>
                          <a:noFill/>
                        </a:ln>
                        <a:solidFill>
                          <a:schemeClr val="bg1"/>
                        </a:solidFill>
                        <a:effectLst/>
                        <a:latin typeface="Verdana" pitchFamily="34" charset="0"/>
                      </a:endParaRPr>
                    </a:p>
                  </a:txBody>
                  <a:tcPr anchor="ct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hMerge="1">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bg1"/>
                        </a:solidFill>
                        <a:effectLst/>
                        <a:latin typeface="Verdana" pitchFamily="34" charset="0"/>
                      </a:endParaRPr>
                    </a:p>
                  </a:txBody>
                  <a:tcPr anchor="ct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398969">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rPr>
                        <a:t>7</a:t>
                      </a: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A/Y 2009-10</a:t>
                      </a: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gridSpan="2">
                  <a:txBody>
                    <a:bodyPr/>
                    <a:lstStyle/>
                    <a:p>
                      <a:pPr marL="342900" marR="0" lvl="0" indent="-342900" algn="l" defTabSz="914400" rtl="0" eaLnBrk="1" fontAlgn="b" latinLnBrk="0" hangingPunct="1">
                        <a:lnSpc>
                          <a:spcPct val="100000"/>
                        </a:lnSpc>
                        <a:spcBef>
                          <a:spcPct val="0"/>
                        </a:spcBef>
                        <a:spcAft>
                          <a:spcPct val="0"/>
                        </a:spcAft>
                        <a:buClrTx/>
                        <a:buSzTx/>
                        <a:buFontTx/>
                        <a:buNone/>
                        <a:tabLst/>
                        <a:defRPr/>
                      </a:pPr>
                      <a:r>
                        <a:rPr kumimoji="0" lang="en-US" sz="1000" b="0" i="0" u="none" strike="noStrike" cap="none" normalizeH="0" baseline="0" dirty="0" smtClean="0">
                          <a:ln>
                            <a:noFill/>
                          </a:ln>
                          <a:solidFill>
                            <a:schemeClr val="bg1"/>
                          </a:solidFill>
                          <a:effectLst/>
                          <a:latin typeface="Verdana" pitchFamily="34" charset="0"/>
                          <a:cs typeface="Arial" pitchFamily="34" charset="0"/>
                        </a:rPr>
                        <a:t>Scrutiny/Audit</a:t>
                      </a:r>
                      <a:endParaRPr kumimoji="0" lang="en-US" sz="1000" b="0" i="0" u="none" strike="noStrike" cap="none" normalizeH="0" baseline="0" dirty="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defRPr/>
                      </a:pPr>
                      <a:r>
                        <a:rPr kumimoji="0" lang="en-US" sz="1000" b="0" i="0" u="none" strike="noStrike" cap="none" normalizeH="0" baseline="0" dirty="0" smtClean="0">
                          <a:ln>
                            <a:noFill/>
                          </a:ln>
                          <a:solidFill>
                            <a:schemeClr val="bg1"/>
                          </a:solidFill>
                          <a:effectLst/>
                          <a:latin typeface="Verdana" pitchFamily="34" charset="0"/>
                          <a:cs typeface="Arial" pitchFamily="34" charset="0"/>
                        </a:rPr>
                        <a:t>Tax Officer</a:t>
                      </a:r>
                      <a:endParaRPr kumimoji="0" lang="en-US" sz="1000" b="0" i="0" u="none" strike="noStrike" cap="none" normalizeH="0" baseline="0" dirty="0" smtClean="0">
                        <a:ln>
                          <a:noFill/>
                        </a:ln>
                        <a:solidFill>
                          <a:schemeClr val="bg1"/>
                        </a:solidFill>
                        <a:effectLst/>
                        <a:latin typeface="Verdana" pitchFamily="34" charset="0"/>
                      </a:endParaRPr>
                    </a:p>
                    <a:p>
                      <a:pPr marL="342900" marR="0" lvl="0" indent="-342900" algn="l" defTabSz="914400" rtl="0" eaLnBrk="1" fontAlgn="b"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gridSpan="2">
                  <a:txBody>
                    <a:bodyPr/>
                    <a:lstStyle/>
                    <a:p>
                      <a:pPr marL="342900" marR="0" lvl="0" indent="-342900" algn="l" defTabSz="914400" rtl="0" eaLnBrk="1" fontAlgn="ctr" latinLnBrk="0" hangingPunct="1">
                        <a:lnSpc>
                          <a:spcPct val="100000"/>
                        </a:lnSpc>
                        <a:spcBef>
                          <a:spcPct val="0"/>
                        </a:spcBef>
                        <a:spcAft>
                          <a:spcPct val="0"/>
                        </a:spcAft>
                        <a:buClrTx/>
                        <a:buSzTx/>
                        <a:buFontTx/>
                        <a:buNone/>
                        <a:tabLst/>
                        <a:defRPr/>
                      </a:pPr>
                      <a:r>
                        <a:rPr kumimoji="0" lang="en-US" sz="1000" b="0" i="0" u="none" strike="noStrike" cap="none" normalizeH="0" baseline="0" dirty="0" smtClean="0">
                          <a:ln>
                            <a:noFill/>
                          </a:ln>
                          <a:solidFill>
                            <a:schemeClr val="bg1"/>
                          </a:solidFill>
                          <a:effectLst/>
                          <a:latin typeface="Verdana" pitchFamily="34" charset="0"/>
                          <a:cs typeface="Arial" pitchFamily="34" charset="0"/>
                        </a:rPr>
                        <a:t>Case is fixed for 22.11.2010</a:t>
                      </a:r>
                      <a:endParaRPr kumimoji="0" lang="en-US" sz="1000" b="0" i="0" u="none" strike="noStrike" cap="none" normalizeH="0" baseline="0" dirty="0" smtClean="0">
                        <a:ln>
                          <a:noFill/>
                        </a:ln>
                        <a:solidFill>
                          <a:schemeClr val="bg1"/>
                        </a:solidFill>
                        <a:effectLst/>
                        <a:latin typeface="Verdana" pitchFamily="34" charset="0"/>
                      </a:endParaRPr>
                    </a:p>
                    <a:p>
                      <a:pPr marL="342900" marR="0" lvl="0" indent="-342900" algn="l" defTabSz="914400" rtl="0" eaLnBrk="1" fontAlgn="ctr"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bg1"/>
                        </a:solidFill>
                        <a:effectLst/>
                        <a:latin typeface="Verdana" pitchFamily="34" charset="0"/>
                      </a:endParaRPr>
                    </a:p>
                  </a:txBody>
                  <a:tcPr anchor="ct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4" name="Table Placeholder 3"/>
          <p:cNvGraphicFramePr>
            <a:graphicFrameLocks noGrp="1"/>
          </p:cNvGraphicFramePr>
          <p:nvPr>
            <p:ph type="tbl" idx="1"/>
          </p:nvPr>
        </p:nvGraphicFramePr>
        <p:xfrm>
          <a:off x="457200" y="1600200"/>
          <a:ext cx="8160068" cy="2028826"/>
        </p:xfrm>
        <a:graphic>
          <a:graphicData uri="http://schemas.openxmlformats.org/drawingml/2006/table">
            <a:tbl>
              <a:tblPr/>
              <a:tblGrid>
                <a:gridCol w="798513"/>
                <a:gridCol w="1182687"/>
                <a:gridCol w="1776413"/>
                <a:gridCol w="2306955"/>
                <a:gridCol w="2095500"/>
              </a:tblGrid>
              <a:tr h="265113">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FFCC00"/>
                          </a:solidFill>
                          <a:effectLst/>
                          <a:latin typeface="Verdana" pitchFamily="34" charset="0"/>
                          <a:cs typeface="Arial" pitchFamily="34" charset="0"/>
                        </a:rPr>
                        <a:t>C</a:t>
                      </a:r>
                      <a:endParaRPr kumimoji="0" lang="en-US" sz="1000" b="0" i="0" u="none" strike="noStrike" cap="none" normalizeH="0" baseline="0" dirty="0" smtClean="0">
                        <a:ln>
                          <a:noFill/>
                        </a:ln>
                        <a:solidFill>
                          <a:srgbClr val="FFCC00"/>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gridSpan="4">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CC00"/>
                          </a:solidFill>
                          <a:effectLst/>
                          <a:latin typeface="Verdana" pitchFamily="34" charset="0"/>
                          <a:cs typeface="Arial" pitchFamily="34" charset="0"/>
                        </a:rPr>
                        <a:t>QUARK COMMERCE INDIA PVT. LTD</a:t>
                      </a:r>
                      <a:r>
                        <a:rPr kumimoji="0" lang="en-US" sz="1200" b="1" i="0" u="none" strike="noStrike" cap="none" normalizeH="0" baseline="0" dirty="0" smtClean="0">
                          <a:ln>
                            <a:noFill/>
                          </a:ln>
                          <a:solidFill>
                            <a:schemeClr val="bg1"/>
                          </a:solidFill>
                          <a:effectLst/>
                          <a:latin typeface="Verdana" pitchFamily="34" charset="0"/>
                          <a:cs typeface="Arial" pitchFamily="34" charset="0"/>
                        </a:rPr>
                        <a:t> </a:t>
                      </a:r>
                      <a:endParaRPr kumimoji="0" lang="en-US" sz="1200" b="0" i="0" u="none" strike="noStrike" cap="none" normalizeH="0" baseline="0" dirty="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IN"/>
                    </a:p>
                  </a:txBody>
                  <a:tcPr/>
                </a:tc>
                <a:tc hMerge="1">
                  <a:txBody>
                    <a:bodyPr/>
                    <a:lstStyle/>
                    <a:p>
                      <a:endParaRPr lang="en-IN"/>
                    </a:p>
                  </a:txBody>
                  <a:tcPr/>
                </a:tc>
              </a:tr>
              <a:tr h="431800">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1</a:t>
                      </a:r>
                      <a:endParaRPr kumimoji="0" lang="en-US" sz="1000" b="0" i="0" u="none" strike="noStrike" cap="none" normalizeH="0" baseline="0" dirty="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A/Y 2005-06</a:t>
                      </a:r>
                    </a:p>
                  </a:txBody>
                  <a:tcPr anchor="ct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Appeal- Department </a:t>
                      </a:r>
                      <a:endParaRPr kumimoji="0" lang="en-US" sz="1000" b="0" i="0" u="none" strike="noStrike" cap="none" normalizeH="0" baseline="0" dirty="0" smtClean="0">
                        <a:ln>
                          <a:noFill/>
                        </a:ln>
                        <a:solidFill>
                          <a:schemeClr val="bg1"/>
                        </a:solidFill>
                        <a:effectLst/>
                        <a:latin typeface="Verdana" pitchFamily="34" charset="0"/>
                      </a:endParaRPr>
                    </a:p>
                  </a:txBody>
                  <a:tcPr anchor="ct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Second Appellate Authorities</a:t>
                      </a:r>
                    </a:p>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(ITAT)</a:t>
                      </a:r>
                      <a:endParaRPr kumimoji="0" lang="en-US" sz="1000" b="0" i="0" u="none" strike="noStrike" cap="none" normalizeH="0" baseline="0" dirty="0" smtClean="0">
                        <a:ln>
                          <a:noFill/>
                        </a:ln>
                        <a:solidFill>
                          <a:schemeClr val="bg1"/>
                        </a:solidFill>
                        <a:effectLst/>
                        <a:latin typeface="Verdana" pitchFamily="34" charset="0"/>
                      </a:endParaRPr>
                    </a:p>
                  </a:txBody>
                  <a:tcPr anchor="ct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Case is fixed for 08.12.2010</a:t>
                      </a:r>
                    </a:p>
                  </a:txBody>
                  <a:tcPr anchor="ct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265113">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bg1"/>
                          </a:solidFill>
                          <a:effectLst/>
                          <a:latin typeface="Verdana" pitchFamily="34" charset="0"/>
                          <a:cs typeface="Arial" pitchFamily="34" charset="0"/>
                        </a:rPr>
                        <a:t>2</a:t>
                      </a:r>
                      <a:endParaRPr kumimoji="0" lang="en-US" sz="1000" b="0" i="0" u="none" strike="noStrike" cap="none" normalizeH="0" baseline="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A/Y 2006-07</a:t>
                      </a: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Scrutiny/Audit</a:t>
                      </a:r>
                      <a:endParaRPr kumimoji="0" lang="en-US" sz="1000" b="0" i="0" u="none" strike="noStrike" cap="none" normalizeH="0" baseline="0" dirty="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First Appellate Authority </a:t>
                      </a:r>
                    </a:p>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(CIT-A) </a:t>
                      </a:r>
                      <a:endParaRPr kumimoji="0" lang="en-US" sz="1000" b="0" i="0" u="none" strike="noStrike" cap="none" normalizeH="0" baseline="0" dirty="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Hearing is under progress</a:t>
                      </a:r>
                      <a:endParaRPr kumimoji="0" lang="en-US" sz="1000" b="0" i="0" u="none" strike="noStrike" cap="none" normalizeH="0" baseline="0" dirty="0" smtClean="0">
                        <a:ln>
                          <a:noFill/>
                        </a:ln>
                        <a:solidFill>
                          <a:schemeClr val="bg1"/>
                        </a:solidFill>
                        <a:effectLst/>
                        <a:latin typeface="Verdana" pitchFamily="34" charset="0"/>
                      </a:endParaRPr>
                    </a:p>
                  </a:txBody>
                  <a:tcPr anchor="ct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265113">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bg1"/>
                          </a:solidFill>
                          <a:effectLst/>
                          <a:latin typeface="Verdana" pitchFamily="34" charset="0"/>
                          <a:cs typeface="Arial" pitchFamily="34" charset="0"/>
                        </a:rPr>
                        <a:t>3</a:t>
                      </a:r>
                      <a:endParaRPr kumimoji="0" lang="en-US" sz="1000" b="0" i="0" u="none" strike="noStrike" cap="none" normalizeH="0" baseline="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A/Y 2008-09</a:t>
                      </a: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Scrutiny/Audit</a:t>
                      </a:r>
                      <a:endParaRPr kumimoji="0" lang="en-US" sz="1000" b="0" i="0" u="none" strike="noStrike" cap="none" normalizeH="0" baseline="0" dirty="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Tax Officer</a:t>
                      </a:r>
                      <a:endParaRPr kumimoji="0" lang="en-US" sz="1000" b="0" i="0" u="none" strike="noStrike" cap="none" normalizeH="0" baseline="0" dirty="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Date not fixed </a:t>
                      </a:r>
                      <a:endParaRPr kumimoji="0" lang="en-US" sz="1000" b="0" i="0" u="none" strike="noStrike" cap="none" normalizeH="0" baseline="0" dirty="0" smtClean="0">
                        <a:ln>
                          <a:noFill/>
                        </a:ln>
                        <a:solidFill>
                          <a:schemeClr val="bg1"/>
                        </a:solidFill>
                        <a:effectLst/>
                        <a:latin typeface="Verdana" pitchFamily="34" charset="0"/>
                      </a:endParaRPr>
                    </a:p>
                  </a:txBody>
                  <a:tcPr anchor="ct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265113">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4</a:t>
                      </a:r>
                      <a:endParaRPr kumimoji="0" lang="en-US" sz="1000" b="0" i="0" u="none" strike="noStrike" cap="none" normalizeH="0" baseline="0" dirty="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A/Y 2008-09</a:t>
                      </a: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Scrutiny/Audit</a:t>
                      </a:r>
                      <a:endParaRPr kumimoji="0" lang="en-US" sz="1000" b="0" i="0" u="none" strike="noStrike" cap="none" normalizeH="0" baseline="0" dirty="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Transfer Pricing Officer</a:t>
                      </a:r>
                      <a:endParaRPr kumimoji="0" lang="en-US" sz="1000" b="0" i="0" u="none" strike="noStrike" cap="none" normalizeH="0" baseline="0" dirty="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Documents &amp; arguments submitted </a:t>
                      </a:r>
                      <a:endParaRPr kumimoji="0" lang="en-US" sz="1000" b="0" i="0" u="none" strike="noStrike" cap="none" normalizeH="0" baseline="0" dirty="0" smtClean="0">
                        <a:ln>
                          <a:noFill/>
                        </a:ln>
                        <a:solidFill>
                          <a:schemeClr val="bg1"/>
                        </a:solidFill>
                        <a:effectLst/>
                        <a:latin typeface="Verdana" pitchFamily="34" charset="0"/>
                      </a:endParaRPr>
                    </a:p>
                  </a:txBody>
                  <a:tcPr anchor="ct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265113">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rPr>
                        <a:t>5</a:t>
                      </a: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A/Y 2009-10</a:t>
                      </a: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defRPr/>
                      </a:pPr>
                      <a:r>
                        <a:rPr kumimoji="0" lang="en-US" sz="1000" b="0" i="0" u="none" strike="noStrike" cap="none" normalizeH="0" baseline="0" dirty="0" smtClean="0">
                          <a:ln>
                            <a:noFill/>
                          </a:ln>
                          <a:solidFill>
                            <a:schemeClr val="bg1"/>
                          </a:solidFill>
                          <a:effectLst/>
                          <a:latin typeface="Verdana" pitchFamily="34" charset="0"/>
                          <a:cs typeface="Arial" pitchFamily="34" charset="0"/>
                        </a:rPr>
                        <a:t>Scrutiny/Audit</a:t>
                      </a:r>
                      <a:endParaRPr kumimoji="0" lang="en-US" sz="1000" b="0" i="0" u="none" strike="noStrike" cap="none" normalizeH="0" baseline="0" dirty="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defRPr/>
                      </a:pPr>
                      <a:r>
                        <a:rPr kumimoji="0" lang="en-US" sz="1000" b="0" i="0" u="none" strike="noStrike" cap="none" normalizeH="0" baseline="0" dirty="0" smtClean="0">
                          <a:ln>
                            <a:noFill/>
                          </a:ln>
                          <a:solidFill>
                            <a:schemeClr val="bg1"/>
                          </a:solidFill>
                          <a:effectLst/>
                          <a:latin typeface="Verdana" pitchFamily="34" charset="0"/>
                          <a:cs typeface="Arial" pitchFamily="34" charset="0"/>
                        </a:rPr>
                        <a:t>Tax Officer</a:t>
                      </a:r>
                      <a:endParaRPr kumimoji="0" lang="en-US" sz="1000" b="0" i="0" u="none" strike="noStrike" cap="none" normalizeH="0" baseline="0" dirty="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rPr>
                        <a:t>Company merged </a:t>
                      </a:r>
                    </a:p>
                  </a:txBody>
                  <a:tcPr anchor="ct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bl>
          </a:graphicData>
        </a:graphic>
      </p:graphicFrame>
      <p:graphicFrame>
        <p:nvGraphicFramePr>
          <p:cNvPr id="6" name="Table Placeholder 3"/>
          <p:cNvGraphicFramePr>
            <a:graphicFrameLocks/>
          </p:cNvGraphicFramePr>
          <p:nvPr/>
        </p:nvGraphicFramePr>
        <p:xfrm>
          <a:off x="457200" y="4038600"/>
          <a:ext cx="8160068" cy="971233"/>
        </p:xfrm>
        <a:graphic>
          <a:graphicData uri="http://schemas.openxmlformats.org/drawingml/2006/table">
            <a:tbl>
              <a:tblPr/>
              <a:tblGrid>
                <a:gridCol w="798513"/>
                <a:gridCol w="1182687"/>
                <a:gridCol w="1776413"/>
                <a:gridCol w="2306955"/>
                <a:gridCol w="2095500"/>
              </a:tblGrid>
              <a:tr h="265113">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FFCC00"/>
                          </a:solidFill>
                          <a:effectLst/>
                          <a:latin typeface="Verdana" pitchFamily="34" charset="0"/>
                          <a:cs typeface="Arial" pitchFamily="34" charset="0"/>
                        </a:rPr>
                        <a:t>d</a:t>
                      </a:r>
                      <a:endParaRPr kumimoji="0" lang="en-US" sz="1000" b="0" i="0" u="none" strike="noStrike" cap="none" normalizeH="0" baseline="0" dirty="0" smtClean="0">
                        <a:ln>
                          <a:noFill/>
                        </a:ln>
                        <a:solidFill>
                          <a:srgbClr val="FFCC00"/>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gridSpan="4">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CC00"/>
                          </a:solidFill>
                          <a:effectLst/>
                          <a:latin typeface="Verdana" pitchFamily="34" charset="0"/>
                          <a:cs typeface="Arial" pitchFamily="34" charset="0"/>
                        </a:rPr>
                        <a:t>QUARK INDIA PVT. LTD</a:t>
                      </a:r>
                      <a:r>
                        <a:rPr kumimoji="0" lang="en-US" sz="1200" b="1" i="0" u="none" strike="noStrike" cap="none" normalizeH="0" baseline="0" dirty="0" smtClean="0">
                          <a:ln>
                            <a:noFill/>
                          </a:ln>
                          <a:solidFill>
                            <a:schemeClr val="bg1"/>
                          </a:solidFill>
                          <a:effectLst/>
                          <a:latin typeface="Verdana" pitchFamily="34" charset="0"/>
                          <a:cs typeface="Arial" pitchFamily="34" charset="0"/>
                        </a:rPr>
                        <a:t> </a:t>
                      </a:r>
                      <a:endParaRPr kumimoji="0" lang="en-US" sz="1200" b="0" i="0" u="none" strike="noStrike" cap="none" normalizeH="0" baseline="0" dirty="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IN"/>
                    </a:p>
                  </a:txBody>
                  <a:tcPr/>
                </a:tc>
                <a:tc hMerge="1">
                  <a:txBody>
                    <a:bodyPr/>
                    <a:lstStyle/>
                    <a:p>
                      <a:endParaRPr lang="en-IN"/>
                    </a:p>
                  </a:txBody>
                  <a:tcPr/>
                </a:tc>
              </a:tr>
              <a:tr h="431800">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1</a:t>
                      </a:r>
                      <a:endParaRPr kumimoji="0" lang="en-US" sz="1000" b="0" i="0" u="none" strike="noStrike" cap="none" normalizeH="0" baseline="0" dirty="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A/Y 2004-05</a:t>
                      </a:r>
                    </a:p>
                  </a:txBody>
                  <a:tcPr anchor="ct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Appeal- Department </a:t>
                      </a:r>
                      <a:endParaRPr kumimoji="0" lang="en-US" sz="1000" b="0" i="0" u="none" strike="noStrike" cap="none" normalizeH="0" baseline="0" dirty="0" smtClean="0">
                        <a:ln>
                          <a:noFill/>
                        </a:ln>
                        <a:solidFill>
                          <a:schemeClr val="bg1"/>
                        </a:solidFill>
                        <a:effectLst/>
                        <a:latin typeface="Verdana" pitchFamily="34" charset="0"/>
                      </a:endParaRPr>
                    </a:p>
                  </a:txBody>
                  <a:tcPr anchor="ct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Second Appellate Authorities</a:t>
                      </a:r>
                    </a:p>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(ITAT)</a:t>
                      </a:r>
                      <a:endParaRPr kumimoji="0" lang="en-US" sz="1000" b="0" i="0" u="none" strike="noStrike" cap="none" normalizeH="0" baseline="0" dirty="0" smtClean="0">
                        <a:ln>
                          <a:noFill/>
                        </a:ln>
                        <a:solidFill>
                          <a:schemeClr val="bg1"/>
                        </a:solidFill>
                        <a:effectLst/>
                        <a:latin typeface="Verdana" pitchFamily="34" charset="0"/>
                      </a:endParaRPr>
                    </a:p>
                  </a:txBody>
                  <a:tcPr anchor="ct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Hearing under progress </a:t>
                      </a:r>
                    </a:p>
                  </a:txBody>
                  <a:tcPr anchor="ct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265113">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bg1"/>
                          </a:solidFill>
                          <a:effectLst/>
                          <a:latin typeface="Verdana" pitchFamily="34" charset="0"/>
                          <a:cs typeface="Arial" pitchFamily="34" charset="0"/>
                        </a:rPr>
                        <a:t>2</a:t>
                      </a:r>
                      <a:endParaRPr kumimoji="0" lang="en-US" sz="1000" b="0" i="0" u="none" strike="noStrike" cap="none" normalizeH="0" baseline="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A/Y 2008-09</a:t>
                      </a: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Scrutiny/Audit</a:t>
                      </a:r>
                      <a:endParaRPr kumimoji="0" lang="en-US" sz="1000" b="0" i="0" u="none" strike="noStrike" cap="none" normalizeH="0" baseline="0" dirty="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Tax officer </a:t>
                      </a:r>
                      <a:endParaRPr kumimoji="0" lang="en-US" sz="1000" b="0" i="0" u="none" strike="noStrike" cap="none" normalizeH="0" baseline="0" dirty="0" smtClean="0">
                        <a:ln>
                          <a:noFill/>
                        </a:ln>
                        <a:solidFill>
                          <a:schemeClr val="bg1"/>
                        </a:solidFill>
                        <a:effectLst/>
                        <a:latin typeface="Verdana" pitchFamily="34" charset="0"/>
                      </a:endParaRPr>
                    </a:p>
                  </a:txBody>
                  <a:tcPr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Verdana" pitchFamily="34" charset="0"/>
                          <a:cs typeface="Arial" pitchFamily="34" charset="0"/>
                        </a:rPr>
                        <a:t>Case is </a:t>
                      </a:r>
                      <a:r>
                        <a:rPr kumimoji="0" lang="en-US" sz="1000" b="0" i="0" u="none" strike="noStrike" cap="none" normalizeH="0" baseline="0" smtClean="0">
                          <a:ln>
                            <a:noFill/>
                          </a:ln>
                          <a:solidFill>
                            <a:schemeClr val="bg1"/>
                          </a:solidFill>
                          <a:effectLst/>
                          <a:latin typeface="Verdana" pitchFamily="34" charset="0"/>
                          <a:cs typeface="Arial" pitchFamily="34" charset="0"/>
                        </a:rPr>
                        <a:t>fixed for 25.11.2010</a:t>
                      </a:r>
                      <a:endParaRPr kumimoji="0" lang="en-US" sz="1000" b="0" i="0" u="none" strike="noStrike" cap="none" normalizeH="0" baseline="0" dirty="0" smtClean="0">
                        <a:ln>
                          <a:noFill/>
                        </a:ln>
                        <a:solidFill>
                          <a:schemeClr val="bg1"/>
                        </a:solidFill>
                        <a:effectLst/>
                        <a:latin typeface="Verdana" pitchFamily="34" charset="0"/>
                      </a:endParaRPr>
                    </a:p>
                  </a:txBody>
                  <a:tcPr anchor="ctr"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381000" y="292100"/>
            <a:ext cx="8458200" cy="3898900"/>
          </a:xfrm>
        </p:spPr>
        <p:txBody>
          <a:bodyPr/>
          <a:lstStyle/>
          <a:p>
            <a:pPr eaLnBrk="1" hangingPunct="1"/>
            <a:r>
              <a:rPr lang="en-US" sz="4000" b="1" smtClean="0">
                <a:solidFill>
                  <a:srgbClr val="FFCC00"/>
                </a:solidFill>
                <a:latin typeface="Verdana" pitchFamily="34" charset="0"/>
              </a:rPr>
              <a:t/>
            </a:r>
            <a:br>
              <a:rPr lang="en-US" sz="4000" b="1" smtClean="0">
                <a:solidFill>
                  <a:srgbClr val="FFCC00"/>
                </a:solidFill>
                <a:latin typeface="Verdana" pitchFamily="34" charset="0"/>
              </a:rPr>
            </a:br>
            <a:r>
              <a:rPr lang="en-US" sz="4000" b="1" smtClean="0">
                <a:solidFill>
                  <a:srgbClr val="FFCC00"/>
                </a:solidFill>
                <a:latin typeface="Verdana" pitchFamily="34" charset="0"/>
              </a:rPr>
              <a:t/>
            </a:r>
            <a:br>
              <a:rPr lang="en-US" sz="4000" b="1" smtClean="0">
                <a:solidFill>
                  <a:srgbClr val="FFCC00"/>
                </a:solidFill>
                <a:latin typeface="Verdana" pitchFamily="34" charset="0"/>
              </a:rPr>
            </a:br>
            <a:r>
              <a:rPr lang="en-US" sz="4000" b="1" smtClean="0">
                <a:solidFill>
                  <a:srgbClr val="FFCC00"/>
                </a:solidFill>
                <a:latin typeface="Verdana" pitchFamily="34" charset="0"/>
              </a:rPr>
              <a:t/>
            </a:r>
            <a:br>
              <a:rPr lang="en-US" sz="4000" b="1" smtClean="0">
                <a:solidFill>
                  <a:srgbClr val="FFCC00"/>
                </a:solidFill>
                <a:latin typeface="Verdana" pitchFamily="34" charset="0"/>
              </a:rPr>
            </a:br>
            <a:r>
              <a:rPr lang="en-US" sz="5400" b="1" smtClean="0">
                <a:solidFill>
                  <a:srgbClr val="FFCC00"/>
                </a:solidFill>
                <a:latin typeface="Verdana" pitchFamily="34" charset="0"/>
              </a:rPr>
              <a:t>THANK YOU</a:t>
            </a:r>
            <a:br>
              <a:rPr lang="en-US" sz="5400" b="1" smtClean="0">
                <a:solidFill>
                  <a:srgbClr val="FFCC00"/>
                </a:solidFill>
                <a:latin typeface="Verdana" pitchFamily="34" charset="0"/>
              </a:rPr>
            </a:br>
            <a:r>
              <a:rPr lang="en-US" sz="3200" b="1" smtClean="0">
                <a:solidFill>
                  <a:srgbClr val="FFCC00"/>
                </a:solidFill>
                <a:latin typeface="Verdana" pitchFamily="34" charset="0"/>
              </a:rPr>
              <a:t> </a:t>
            </a:r>
            <a:br>
              <a:rPr lang="en-US" sz="3200" b="1" smtClean="0">
                <a:solidFill>
                  <a:srgbClr val="FFCC00"/>
                </a:solidFill>
                <a:latin typeface="Verdana" pitchFamily="34" charset="0"/>
              </a:rPr>
            </a:br>
            <a:r>
              <a:rPr lang="en-US" b="1" smtClean="0">
                <a:solidFill>
                  <a:srgbClr val="FFCC00"/>
                </a:solidFill>
                <a:latin typeface="Verdana" pitchFamily="34" charset="0"/>
              </a:rPr>
              <a:t/>
            </a:r>
            <a:br>
              <a:rPr lang="en-US" b="1" smtClean="0">
                <a:solidFill>
                  <a:srgbClr val="FFCC00"/>
                </a:solidFill>
                <a:latin typeface="Verdana" pitchFamily="34" charset="0"/>
              </a:rPr>
            </a:br>
            <a:r>
              <a:rPr lang="en-US" sz="3200" b="1" smtClean="0">
                <a:solidFill>
                  <a:schemeClr val="folHlink"/>
                </a:solidFill>
                <a:latin typeface="Verdana" pitchFamily="34" charset="0"/>
              </a:rPr>
              <a:t/>
            </a:r>
            <a:br>
              <a:rPr lang="en-US" sz="3200" b="1" smtClean="0">
                <a:solidFill>
                  <a:schemeClr val="folHlink"/>
                </a:solidFill>
                <a:latin typeface="Verdana" pitchFamily="34" charset="0"/>
              </a:rPr>
            </a:br>
            <a:endParaRPr lang="en-US" sz="3200" b="1" smtClean="0">
              <a:solidFill>
                <a:schemeClr val="folHlink"/>
              </a:solidFill>
              <a:latin typeface="Verdana" pitchFamily="34" charset="0"/>
            </a:endParaRPr>
          </a:p>
        </p:txBody>
      </p:sp>
      <p:sp>
        <p:nvSpPr>
          <p:cNvPr id="75779" name="Rectangle 3"/>
          <p:cNvSpPr>
            <a:spLocks noChangeArrowheads="1"/>
          </p:cNvSpPr>
          <p:nvPr/>
        </p:nvSpPr>
        <p:spPr bwMode="auto">
          <a:xfrm>
            <a:off x="3048000" y="4724400"/>
            <a:ext cx="3124200" cy="304800"/>
          </a:xfrm>
          <a:prstGeom prst="rect">
            <a:avLst/>
          </a:prstGeom>
          <a:noFill/>
          <a:ln w="9525">
            <a:noFill/>
            <a:miter lim="800000"/>
            <a:headEnd/>
            <a:tailEnd/>
          </a:ln>
        </p:spPr>
        <p:txBody>
          <a:bodyPr wrap="none" anchor="ctr"/>
          <a:lstStyle/>
          <a:p>
            <a:pPr algn="ctr"/>
            <a:r>
              <a:rPr lang="en-US" sz="1600" b="1">
                <a:solidFill>
                  <a:srgbClr val="FFCC00"/>
                </a:solidFill>
                <a:latin typeface="Verdana" pitchFamily="34" charset="0"/>
                <a:cs typeface="Arial" charset="0"/>
              </a:rPr>
              <a:t>www.ramanaggarwal.com</a:t>
            </a:r>
          </a:p>
        </p:txBody>
      </p:sp>
      <p:sp>
        <p:nvSpPr>
          <p:cNvPr id="75780" name="Line 4"/>
          <p:cNvSpPr>
            <a:spLocks noChangeShapeType="1"/>
          </p:cNvSpPr>
          <p:nvPr/>
        </p:nvSpPr>
        <p:spPr bwMode="auto">
          <a:xfrm>
            <a:off x="0" y="5181600"/>
            <a:ext cx="9144000" cy="0"/>
          </a:xfrm>
          <a:prstGeom prst="line">
            <a:avLst/>
          </a:prstGeom>
          <a:noFill/>
          <a:ln w="28575">
            <a:solidFill>
              <a:srgbClr val="FF9900"/>
            </a:solidFill>
            <a:round/>
            <a:headEnd/>
            <a:tailEnd/>
          </a:ln>
        </p:spPr>
        <p:txBody>
          <a:bodyPr/>
          <a:lstStyle/>
          <a:p>
            <a:endParaRPr lang="en-US"/>
          </a:p>
        </p:txBody>
      </p:sp>
      <p:sp>
        <p:nvSpPr>
          <p:cNvPr id="39941" name="Rectangle 5"/>
          <p:cNvSpPr>
            <a:spLocks noChangeArrowheads="1"/>
          </p:cNvSpPr>
          <p:nvPr/>
        </p:nvSpPr>
        <p:spPr bwMode="auto">
          <a:xfrm>
            <a:off x="228600" y="5410200"/>
            <a:ext cx="8610600" cy="942975"/>
          </a:xfrm>
          <a:prstGeom prst="rect">
            <a:avLst/>
          </a:prstGeom>
          <a:noFill/>
          <a:ln w="9525">
            <a:noFill/>
            <a:miter lim="800000"/>
            <a:headEnd/>
            <a:tailEnd/>
          </a:ln>
          <a:effectLst/>
        </p:spPr>
        <p:txBody>
          <a:bodyPr>
            <a:spAutoFit/>
          </a:bodyPr>
          <a:lstStyle/>
          <a:p>
            <a:pPr algn="ctr">
              <a:defRPr/>
            </a:pPr>
            <a:r>
              <a:rPr lang="en-US" sz="1400">
                <a:solidFill>
                  <a:srgbClr val="FFCC00"/>
                </a:solidFill>
                <a:effectLst>
                  <a:outerShdw blurRad="38100" dist="38100" dir="2700000" algn="tl">
                    <a:srgbClr val="000000"/>
                  </a:outerShdw>
                </a:effectLst>
                <a:latin typeface="Verdana" pitchFamily="34" charset="0"/>
                <a:cs typeface="Arial" pitchFamily="34" charset="0"/>
              </a:rPr>
              <a:t>Registered office: </a:t>
            </a:r>
          </a:p>
          <a:p>
            <a:pPr algn="ctr">
              <a:defRPr/>
            </a:pPr>
            <a:r>
              <a:rPr lang="en-US" sz="1400">
                <a:solidFill>
                  <a:srgbClr val="FFCC00"/>
                </a:solidFill>
                <a:effectLst>
                  <a:outerShdw blurRad="38100" dist="38100" dir="2700000" algn="tl">
                    <a:srgbClr val="000000"/>
                  </a:outerShdw>
                </a:effectLst>
                <a:latin typeface="Verdana" pitchFamily="34" charset="0"/>
                <a:cs typeface="Arial" pitchFamily="34" charset="0"/>
              </a:rPr>
              <a:t>SCO 35, Second Floor, Sector -26, Chandigarh 160 019</a:t>
            </a:r>
            <a:r>
              <a:rPr lang="fr-FR" sz="1400">
                <a:solidFill>
                  <a:srgbClr val="FFCC00"/>
                </a:solidFill>
                <a:effectLst>
                  <a:outerShdw blurRad="38100" dist="38100" dir="2700000" algn="tl">
                    <a:srgbClr val="000000"/>
                  </a:outerShdw>
                </a:effectLst>
                <a:latin typeface="Verdana" pitchFamily="34" charset="0"/>
                <a:cs typeface="Arial" pitchFamily="34" charset="0"/>
              </a:rPr>
              <a:t/>
            </a:r>
            <a:br>
              <a:rPr lang="fr-FR" sz="1400">
                <a:solidFill>
                  <a:srgbClr val="FFCC00"/>
                </a:solidFill>
                <a:effectLst>
                  <a:outerShdw blurRad="38100" dist="38100" dir="2700000" algn="tl">
                    <a:srgbClr val="000000"/>
                  </a:outerShdw>
                </a:effectLst>
                <a:latin typeface="Verdana" pitchFamily="34" charset="0"/>
                <a:cs typeface="Arial" pitchFamily="34" charset="0"/>
              </a:rPr>
            </a:br>
            <a:r>
              <a:rPr lang="fr-FR" sz="1400">
                <a:solidFill>
                  <a:srgbClr val="FFCC00"/>
                </a:solidFill>
                <a:effectLst>
                  <a:outerShdw blurRad="38100" dist="38100" dir="2700000" algn="tl">
                    <a:srgbClr val="000000"/>
                  </a:outerShdw>
                </a:effectLst>
                <a:latin typeface="Verdana" pitchFamily="34" charset="0"/>
                <a:cs typeface="Arial" pitchFamily="34" charset="0"/>
              </a:rPr>
              <a:t>Tel- 91-172-2790366, 2790075, Fax-91-172-2790260, Mobile-09814011278</a:t>
            </a:r>
          </a:p>
          <a:p>
            <a:pPr algn="ctr">
              <a:defRPr/>
            </a:pPr>
            <a:r>
              <a:rPr lang="fr-FR" sz="1400">
                <a:solidFill>
                  <a:srgbClr val="FFCC00"/>
                </a:solidFill>
                <a:effectLst>
                  <a:outerShdw blurRad="38100" dist="38100" dir="2700000" algn="tl">
                    <a:srgbClr val="000000"/>
                  </a:outerShdw>
                </a:effectLst>
                <a:latin typeface="Verdana" pitchFamily="34" charset="0"/>
                <a:cs typeface="Arial" pitchFamily="34" charset="0"/>
              </a:rPr>
              <a:t>Email: raman@ramanaggarwal.com</a:t>
            </a:r>
            <a:endParaRPr lang="en-US" sz="1400">
              <a:solidFill>
                <a:srgbClr val="FFCC00"/>
              </a:solidFill>
              <a:effectLst>
                <a:outerShdw blurRad="38100" dist="38100" dir="2700000" algn="tl">
                  <a:srgbClr val="000000"/>
                </a:outerShdw>
              </a:effectLst>
              <a:latin typeface="Verdana"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0"/>
            <a:ext cx="8229600" cy="914400"/>
          </a:xfrm>
        </p:spPr>
        <p:txBody>
          <a:bodyPr/>
          <a:lstStyle/>
          <a:p>
            <a:pPr eaLnBrk="1" hangingPunct="1"/>
            <a:r>
              <a:rPr lang="en-US" sz="3200" b="1" smtClean="0">
                <a:solidFill>
                  <a:srgbClr val="FFCC00"/>
                </a:solidFill>
              </a:rPr>
              <a:t>ENTRY STRATEGY</a:t>
            </a:r>
          </a:p>
        </p:txBody>
      </p:sp>
      <p:sp>
        <p:nvSpPr>
          <p:cNvPr id="9219" name="Rectangle 3"/>
          <p:cNvSpPr>
            <a:spLocks noGrp="1" noChangeArrowheads="1"/>
          </p:cNvSpPr>
          <p:nvPr>
            <p:ph type="body" idx="1"/>
          </p:nvPr>
        </p:nvSpPr>
        <p:spPr>
          <a:xfrm>
            <a:off x="457200" y="1066800"/>
            <a:ext cx="8229600" cy="5257800"/>
          </a:xfrm>
        </p:spPr>
        <p:txBody>
          <a:bodyPr/>
          <a:lstStyle/>
          <a:p>
            <a:pPr eaLnBrk="1" hangingPunct="1">
              <a:buClr>
                <a:srgbClr val="FFCC00"/>
              </a:buClr>
              <a:buFont typeface="Wingdings" pitchFamily="2" charset="2"/>
              <a:buChar char="q"/>
            </a:pPr>
            <a:endParaRPr lang="en-US" sz="1800" b="1" smtClean="0">
              <a:solidFill>
                <a:schemeClr val="bg1"/>
              </a:solidFill>
              <a:latin typeface="Verdana" pitchFamily="34" charset="0"/>
            </a:endParaRPr>
          </a:p>
          <a:p>
            <a:pPr eaLnBrk="1" hangingPunct="1">
              <a:buClr>
                <a:srgbClr val="FFCC00"/>
              </a:buClr>
              <a:buFont typeface="Wingdings" pitchFamily="2" charset="2"/>
              <a:buChar char="q"/>
            </a:pPr>
            <a:endParaRPr lang="en-US" sz="1800" b="1" smtClean="0">
              <a:solidFill>
                <a:schemeClr val="bg1"/>
              </a:solidFill>
              <a:latin typeface="Verdana" pitchFamily="34" charset="0"/>
            </a:endParaRPr>
          </a:p>
          <a:p>
            <a:pPr eaLnBrk="1" hangingPunct="1">
              <a:buClr>
                <a:srgbClr val="FFCC00"/>
              </a:buClr>
              <a:buFont typeface="Wingdings" pitchFamily="2" charset="2"/>
              <a:buNone/>
            </a:pPr>
            <a:endParaRPr lang="en-US" sz="1800" b="1" smtClean="0">
              <a:solidFill>
                <a:schemeClr val="bg1"/>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JOINT VENTURE</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WHOLLY OWNED SUBSIDIARY</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BRANCH OFFICE</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AGENCY</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76200"/>
            <a:ext cx="8229600" cy="838200"/>
          </a:xfrm>
        </p:spPr>
        <p:txBody>
          <a:bodyPr/>
          <a:lstStyle/>
          <a:p>
            <a:pPr eaLnBrk="1" hangingPunct="1"/>
            <a:r>
              <a:rPr lang="en-US" sz="3200" b="1" smtClean="0">
                <a:solidFill>
                  <a:srgbClr val="FFCC00"/>
                </a:solidFill>
                <a:latin typeface="Verdana" pitchFamily="34" charset="0"/>
              </a:rPr>
              <a:t>FORMS OF ENTERPRISES IN INDIA</a:t>
            </a:r>
          </a:p>
        </p:txBody>
      </p:sp>
      <p:sp>
        <p:nvSpPr>
          <p:cNvPr id="10243" name="Rectangle 3"/>
          <p:cNvSpPr>
            <a:spLocks noChangeArrowheads="1"/>
          </p:cNvSpPr>
          <p:nvPr/>
        </p:nvSpPr>
        <p:spPr bwMode="auto">
          <a:xfrm>
            <a:off x="457200" y="914400"/>
            <a:ext cx="8229600" cy="1143000"/>
          </a:xfrm>
          <a:prstGeom prst="rect">
            <a:avLst/>
          </a:prstGeom>
          <a:noFill/>
          <a:ln w="9525">
            <a:noFill/>
            <a:miter lim="800000"/>
            <a:headEnd/>
            <a:tailEnd/>
          </a:ln>
        </p:spPr>
        <p:txBody>
          <a:bodyPr anchor="ctr"/>
          <a:lstStyle/>
          <a:p>
            <a:r>
              <a:rPr lang="en-US" sz="2000" b="1">
                <a:solidFill>
                  <a:srgbClr val="FFCC00"/>
                </a:solidFill>
                <a:latin typeface="Verdana" pitchFamily="34" charset="0"/>
              </a:rPr>
              <a:t>INCORPORATED ENTITY</a:t>
            </a:r>
          </a:p>
        </p:txBody>
      </p:sp>
      <p:sp>
        <p:nvSpPr>
          <p:cNvPr id="10244" name="Rectangle 4"/>
          <p:cNvSpPr>
            <a:spLocks noGrp="1" noChangeArrowheads="1"/>
          </p:cNvSpPr>
          <p:nvPr>
            <p:ph type="body" idx="1"/>
          </p:nvPr>
        </p:nvSpPr>
        <p:spPr>
          <a:xfrm>
            <a:off x="457200" y="1828800"/>
            <a:ext cx="8229600" cy="4525963"/>
          </a:xfrm>
          <a:noFill/>
        </p:spPr>
        <p:txBody>
          <a:bodyPr/>
          <a:lstStyle/>
          <a:p>
            <a:pPr eaLnBrk="1" hangingPunct="1">
              <a:buClr>
                <a:srgbClr val="FFCC00"/>
              </a:buClr>
              <a:buFont typeface="Wingdings" pitchFamily="2" charset="2"/>
              <a:buChar char="q"/>
            </a:pPr>
            <a:r>
              <a:rPr lang="en-US" sz="1800" b="1" smtClean="0">
                <a:solidFill>
                  <a:schemeClr val="bg1"/>
                </a:solidFill>
                <a:latin typeface="Verdana" pitchFamily="34" charset="0"/>
              </a:rPr>
              <a:t>Private Limited Company</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a:p>
            <a:pPr eaLnBrk="1" hangingPunct="1">
              <a:buClr>
                <a:srgbClr val="FFCC00"/>
              </a:buClr>
              <a:buFont typeface="Wingdings" pitchFamily="2" charset="2"/>
              <a:buChar char="q"/>
            </a:pPr>
            <a:r>
              <a:rPr lang="en-US" sz="1800" b="1" smtClean="0">
                <a:solidFill>
                  <a:schemeClr val="bg1"/>
                </a:solidFill>
                <a:latin typeface="Verdana" pitchFamily="34" charset="0"/>
              </a:rPr>
              <a:t>Public Limited Company</a:t>
            </a:r>
            <a:br>
              <a:rPr lang="en-US" sz="1800" b="1" smtClean="0">
                <a:solidFill>
                  <a:schemeClr val="bg1"/>
                </a:solidFill>
                <a:latin typeface="Verdana" pitchFamily="34" charset="0"/>
              </a:rPr>
            </a:br>
            <a:endParaRPr lang="en-US" sz="1800" b="1" smtClean="0">
              <a:solidFill>
                <a:schemeClr val="bg1"/>
              </a:solidFill>
              <a:latin typeface="Verdana" pitchFamily="34" charset="0"/>
            </a:endParaRPr>
          </a:p>
        </p:txBody>
      </p:sp>
      <p:sp>
        <p:nvSpPr>
          <p:cNvPr id="10245" name="Rectangle 5"/>
          <p:cNvSpPr>
            <a:spLocks noChangeArrowheads="1"/>
          </p:cNvSpPr>
          <p:nvPr/>
        </p:nvSpPr>
        <p:spPr bwMode="auto">
          <a:xfrm>
            <a:off x="457200" y="2438400"/>
            <a:ext cx="8229600" cy="1143000"/>
          </a:xfrm>
          <a:prstGeom prst="rect">
            <a:avLst/>
          </a:prstGeom>
          <a:noFill/>
          <a:ln w="9525">
            <a:noFill/>
            <a:miter lim="800000"/>
            <a:headEnd/>
            <a:tailEnd/>
          </a:ln>
        </p:spPr>
        <p:txBody>
          <a:bodyPr anchor="ctr"/>
          <a:lstStyle/>
          <a:p>
            <a:r>
              <a:rPr lang="en-US" sz="2000" b="1">
                <a:solidFill>
                  <a:srgbClr val="FFCC00"/>
                </a:solidFill>
                <a:latin typeface="Verdana" pitchFamily="34" charset="0"/>
              </a:rPr>
              <a:t/>
            </a:r>
            <a:br>
              <a:rPr lang="en-US" sz="2000" b="1">
                <a:solidFill>
                  <a:srgbClr val="FFCC00"/>
                </a:solidFill>
                <a:latin typeface="Verdana" pitchFamily="34" charset="0"/>
              </a:rPr>
            </a:br>
            <a:r>
              <a:rPr lang="en-US" sz="2000" b="1">
                <a:solidFill>
                  <a:srgbClr val="FFCC00"/>
                </a:solidFill>
                <a:latin typeface="Verdana" pitchFamily="34" charset="0"/>
              </a:rPr>
              <a:t/>
            </a:r>
            <a:br>
              <a:rPr lang="en-US" sz="2000" b="1">
                <a:solidFill>
                  <a:srgbClr val="FFCC00"/>
                </a:solidFill>
                <a:latin typeface="Verdana" pitchFamily="34" charset="0"/>
              </a:rPr>
            </a:br>
            <a:r>
              <a:rPr lang="en-US" sz="2000" b="1">
                <a:solidFill>
                  <a:srgbClr val="FFCC00"/>
                </a:solidFill>
                <a:latin typeface="Verdana" pitchFamily="34" charset="0"/>
              </a:rPr>
              <a:t>UNINCORPORATED ENTITIES</a:t>
            </a:r>
          </a:p>
        </p:txBody>
      </p:sp>
      <p:sp>
        <p:nvSpPr>
          <p:cNvPr id="10246" name="Rectangle 6"/>
          <p:cNvSpPr>
            <a:spLocks noChangeArrowheads="1"/>
          </p:cNvSpPr>
          <p:nvPr/>
        </p:nvSpPr>
        <p:spPr bwMode="auto">
          <a:xfrm>
            <a:off x="457200" y="3352800"/>
            <a:ext cx="8229600" cy="3200400"/>
          </a:xfrm>
          <a:prstGeom prst="rect">
            <a:avLst/>
          </a:prstGeom>
          <a:noFill/>
          <a:ln w="9525">
            <a:noFill/>
            <a:miter lim="800000"/>
            <a:headEnd/>
            <a:tailEnd/>
          </a:ln>
        </p:spPr>
        <p:txBody>
          <a:bodyPr/>
          <a:lstStyle/>
          <a:p>
            <a:pPr marL="342900" indent="-342900">
              <a:spcBef>
                <a:spcPct val="20000"/>
              </a:spcBef>
              <a:buClr>
                <a:srgbClr val="FFCC00"/>
              </a:buClr>
              <a:buFont typeface="Wingdings" pitchFamily="2" charset="2"/>
              <a:buChar char="q"/>
            </a:pPr>
            <a:endParaRPr lang="en-US" b="1">
              <a:solidFill>
                <a:schemeClr val="bg1"/>
              </a:solidFill>
              <a:latin typeface="Verdana" pitchFamily="34" charset="0"/>
            </a:endParaRPr>
          </a:p>
          <a:p>
            <a:pPr marL="342900" indent="-342900">
              <a:spcBef>
                <a:spcPct val="20000"/>
              </a:spcBef>
              <a:buClr>
                <a:srgbClr val="FFCC00"/>
              </a:buClr>
              <a:buFont typeface="Wingdings" pitchFamily="2" charset="2"/>
              <a:buChar char="q"/>
            </a:pPr>
            <a:r>
              <a:rPr lang="en-US" b="1">
                <a:solidFill>
                  <a:schemeClr val="bg1"/>
                </a:solidFill>
                <a:latin typeface="Verdana" pitchFamily="34" charset="0"/>
              </a:rPr>
              <a:t>Branch Office</a:t>
            </a:r>
            <a:br>
              <a:rPr lang="en-US" b="1">
                <a:solidFill>
                  <a:schemeClr val="bg1"/>
                </a:solidFill>
                <a:latin typeface="Verdana" pitchFamily="34" charset="0"/>
              </a:rPr>
            </a:br>
            <a:endParaRPr lang="en-US" b="1">
              <a:solidFill>
                <a:schemeClr val="bg1"/>
              </a:solidFill>
              <a:latin typeface="Verdana" pitchFamily="34" charset="0"/>
            </a:endParaRPr>
          </a:p>
          <a:p>
            <a:pPr marL="342900" indent="-342900">
              <a:spcBef>
                <a:spcPct val="20000"/>
              </a:spcBef>
              <a:buClr>
                <a:srgbClr val="FFCC00"/>
              </a:buClr>
              <a:buFont typeface="Wingdings" pitchFamily="2" charset="2"/>
              <a:buChar char="q"/>
            </a:pPr>
            <a:r>
              <a:rPr lang="en-US" b="1">
                <a:solidFill>
                  <a:schemeClr val="bg1"/>
                </a:solidFill>
                <a:latin typeface="Verdana" pitchFamily="34" charset="0"/>
              </a:rPr>
              <a:t>Liaison Office</a:t>
            </a:r>
            <a:br>
              <a:rPr lang="en-US" b="1">
                <a:solidFill>
                  <a:schemeClr val="bg1"/>
                </a:solidFill>
                <a:latin typeface="Verdana" pitchFamily="34" charset="0"/>
              </a:rPr>
            </a:br>
            <a:endParaRPr lang="en-US" b="1">
              <a:solidFill>
                <a:schemeClr val="bg1"/>
              </a:solidFill>
              <a:latin typeface="Verdana" pitchFamily="34" charset="0"/>
            </a:endParaRPr>
          </a:p>
          <a:p>
            <a:pPr marL="342900" indent="-342900">
              <a:spcBef>
                <a:spcPct val="20000"/>
              </a:spcBef>
              <a:buClr>
                <a:srgbClr val="FFCC00"/>
              </a:buClr>
              <a:buFont typeface="Wingdings" pitchFamily="2" charset="2"/>
              <a:buChar char="q"/>
            </a:pPr>
            <a:r>
              <a:rPr lang="en-US" b="1">
                <a:solidFill>
                  <a:schemeClr val="bg1"/>
                </a:solidFill>
                <a:latin typeface="Verdana" pitchFamily="34" charset="0"/>
              </a:rPr>
              <a:t>Project Office</a:t>
            </a:r>
            <a:br>
              <a:rPr lang="en-US" b="1">
                <a:solidFill>
                  <a:schemeClr val="bg1"/>
                </a:solidFill>
                <a:latin typeface="Verdana" pitchFamily="34" charset="0"/>
              </a:rPr>
            </a:br>
            <a:endParaRPr lang="en-US" b="1">
              <a:solidFill>
                <a:schemeClr val="bg1"/>
              </a:solidFill>
              <a:latin typeface="Verdana" pitchFamily="34" charset="0"/>
            </a:endParaRPr>
          </a:p>
          <a:p>
            <a:pPr marL="342900" indent="-342900">
              <a:spcBef>
                <a:spcPct val="20000"/>
              </a:spcBef>
              <a:buClr>
                <a:srgbClr val="FFCC00"/>
              </a:buClr>
              <a:buFont typeface="Wingdings" pitchFamily="2" charset="2"/>
              <a:buChar char="q"/>
            </a:pPr>
            <a:r>
              <a:rPr lang="en-US" b="1">
                <a:solidFill>
                  <a:schemeClr val="bg1"/>
                </a:solidFill>
                <a:latin typeface="Verdana" pitchFamily="34" charset="0"/>
              </a:rPr>
              <a:t>Partnership</a:t>
            </a:r>
            <a:br>
              <a:rPr lang="en-US" b="1">
                <a:solidFill>
                  <a:schemeClr val="bg1"/>
                </a:solidFill>
                <a:latin typeface="Verdana" pitchFamily="34" charset="0"/>
              </a:rPr>
            </a:br>
            <a:endParaRPr lang="en-US" b="1">
              <a:solidFill>
                <a:schemeClr val="bg1"/>
              </a:solidFill>
              <a:latin typeface="Verdana" pitchFamily="34" charset="0"/>
            </a:endParaRPr>
          </a:p>
          <a:p>
            <a:pPr marL="342900" indent="-342900">
              <a:spcBef>
                <a:spcPct val="20000"/>
              </a:spcBef>
              <a:buClr>
                <a:srgbClr val="FFCC00"/>
              </a:buClr>
              <a:buFont typeface="Wingdings" pitchFamily="2" charset="2"/>
              <a:buChar char="q"/>
            </a:pPr>
            <a:r>
              <a:rPr lang="en-US" b="1">
                <a:solidFill>
                  <a:schemeClr val="bg1"/>
                </a:solidFill>
                <a:latin typeface="Verdana" pitchFamily="34" charset="0"/>
              </a:rPr>
              <a:t>Trust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487</TotalTime>
  <Words>2805</Words>
  <Application>Microsoft Office PowerPoint</Application>
  <PresentationFormat>On-screen Show (4:3)</PresentationFormat>
  <Paragraphs>1001</Paragraphs>
  <Slides>75</Slides>
  <Notes>1</Notes>
  <HiddenSlides>0</HiddenSlides>
  <MMClips>0</MMClips>
  <ScaleCrop>false</ScaleCrop>
  <HeadingPairs>
    <vt:vector size="4" baseType="variant">
      <vt:variant>
        <vt:lpstr>Theme</vt:lpstr>
      </vt:variant>
      <vt:variant>
        <vt:i4>1</vt:i4>
      </vt:variant>
      <vt:variant>
        <vt:lpstr>Slide Titles</vt:lpstr>
      </vt:variant>
      <vt:variant>
        <vt:i4>75</vt:i4>
      </vt:variant>
    </vt:vector>
  </HeadingPairs>
  <TitlesOfParts>
    <vt:vector size="76" baseType="lpstr">
      <vt:lpstr>Default Design</vt:lpstr>
      <vt:lpstr>Slide 1</vt:lpstr>
      <vt:lpstr>Slide 2</vt:lpstr>
      <vt:lpstr>ABOUT ARA</vt:lpstr>
      <vt:lpstr>SERVICES &amp; SOLUTIONS</vt:lpstr>
      <vt:lpstr>Slide 5</vt:lpstr>
      <vt:lpstr>DOING BUSINESS IN INDIA</vt:lpstr>
      <vt:lpstr>FOREIGN DIRECT INVESTMENT IN INDIA</vt:lpstr>
      <vt:lpstr>ENTRY STRATEGY</vt:lpstr>
      <vt:lpstr>FORMS OF ENTERPRISES IN INDIA</vt:lpstr>
      <vt:lpstr>TYPE OF SECURITIES</vt:lpstr>
      <vt:lpstr>LAWS GOVERNING BUSINESS IN INDIA</vt:lpstr>
      <vt:lpstr>IMPORTANT REGULATORY AUTHORITIES FOR FOREIGN INVESTMENT </vt:lpstr>
      <vt:lpstr>DIRECT TAXES</vt:lpstr>
      <vt:lpstr>INDIRECT TAX</vt:lpstr>
      <vt:lpstr>INTERNATIONAL TAX TREATIES</vt:lpstr>
      <vt:lpstr>IMPORTANT HR STATUTES</vt:lpstr>
      <vt:lpstr>Slide 17</vt:lpstr>
      <vt:lpstr>INTELLECTUAL PROPERTY</vt:lpstr>
      <vt:lpstr>ACCOUNTS AND AUDIT</vt:lpstr>
      <vt:lpstr>REPORTING REQUIREMENTS</vt:lpstr>
      <vt:lpstr>INCOME TAX</vt:lpstr>
      <vt:lpstr>COMPANY LAW</vt:lpstr>
      <vt:lpstr>EXCHANGE CONTROL LAW/RBI</vt:lpstr>
      <vt:lpstr>SERVICE TAX LAW</vt:lpstr>
      <vt:lpstr>STPI</vt:lpstr>
      <vt:lpstr>VAT/CST</vt:lpstr>
      <vt:lpstr>EXTRACTION OF EARNINGS OUT OF INDIA</vt:lpstr>
      <vt:lpstr>EXIT STRATEGY</vt:lpstr>
      <vt:lpstr>Slide 29</vt:lpstr>
      <vt:lpstr>INCOME TAX AT A GLANCE</vt:lpstr>
      <vt:lpstr>Slide 31</vt:lpstr>
      <vt:lpstr>Slide 32</vt:lpstr>
      <vt:lpstr>Slide 33</vt:lpstr>
      <vt:lpstr>Slide 34</vt:lpstr>
      <vt:lpstr>Slide 35</vt:lpstr>
      <vt:lpstr> Appellant Authorities  </vt:lpstr>
      <vt:lpstr>WEALTH TAX</vt:lpstr>
      <vt:lpstr>INCOME TAX TABLE</vt:lpstr>
      <vt:lpstr>NEW DIRECT TAX CODE</vt:lpstr>
      <vt:lpstr>TAX RATE COMPARISION</vt:lpstr>
      <vt:lpstr>Slide 41</vt:lpstr>
      <vt:lpstr>INTERNATIONAL TAX AT A GLANCE</vt:lpstr>
      <vt:lpstr>DOUBLE TAXATION TREATY BETWEEN INDIA &amp; USA</vt:lpstr>
      <vt:lpstr>TRANSFER PRICING LAW  IN  INDIA</vt:lpstr>
      <vt:lpstr>INTRODUCTION TO TRANSFER PRICING</vt:lpstr>
      <vt:lpstr>ARM’S LENGTH PRINCIPLE </vt:lpstr>
      <vt:lpstr>APPLICABILITY</vt:lpstr>
      <vt:lpstr>INTERNATIONAL TRANSACTIONS</vt:lpstr>
      <vt:lpstr>ASSOCIATED ENTERPRISES</vt:lpstr>
      <vt:lpstr>STEPS FOR DETERMINATION OF ALP</vt:lpstr>
      <vt:lpstr>METHODS </vt:lpstr>
      <vt:lpstr>  TRADITIONAL TRANSACTION METHOD </vt:lpstr>
      <vt:lpstr>Slide 53</vt:lpstr>
      <vt:lpstr>TRANSACTIONAL PROFIT METHOD</vt:lpstr>
      <vt:lpstr>Slide 55</vt:lpstr>
      <vt:lpstr>SUMMARY OF METHODS</vt:lpstr>
      <vt:lpstr>SELECTION OF MOST APPROPRIATE METHOD</vt:lpstr>
      <vt:lpstr>COMPARABILITY FACTORS</vt:lpstr>
      <vt:lpstr>TRANSFER-PRICING AUDIT</vt:lpstr>
      <vt:lpstr>ASSESMENT PROCEDURE </vt:lpstr>
      <vt:lpstr>REPORTING REQUIREMENTS</vt:lpstr>
      <vt:lpstr>DOCUMENTATION </vt:lpstr>
      <vt:lpstr>PENALTY</vt:lpstr>
      <vt:lpstr>KEY ISSUES/CONTROVERSY</vt:lpstr>
      <vt:lpstr>RECENT EXPERIENCES/ TAKE-AWAY</vt:lpstr>
      <vt:lpstr>Slide 66</vt:lpstr>
      <vt:lpstr>DOMESTIC LAW DISPUTE RESOLUTION PROCESS </vt:lpstr>
      <vt:lpstr>INTERNATIONAL DISPUTE RESOLUTION PROCESS  (MUTUAL AGREEMENT PROCEDURE PROCESS)</vt:lpstr>
      <vt:lpstr>EVALUATION OF ALTERNATIVE DISPUTE RESOLUTIO OPTIONS</vt:lpstr>
      <vt:lpstr>WHAT WE DO FOR QUARK SOFTWARE </vt:lpstr>
      <vt:lpstr>Slide 71</vt:lpstr>
      <vt:lpstr>Slide 72</vt:lpstr>
      <vt:lpstr>Slide 73</vt:lpstr>
      <vt:lpstr>Slide 74</vt:lpstr>
      <vt:lpstr>   THANK YOU     </vt:lpstr>
    </vt:vector>
  </TitlesOfParts>
  <Company>&lt;arabianhorse&gt;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manmeet</dc:creator>
  <cp:lastModifiedBy>Jatin kalra</cp:lastModifiedBy>
  <cp:revision>206</cp:revision>
  <dcterms:created xsi:type="dcterms:W3CDTF">2009-12-05T07:04:21Z</dcterms:created>
  <dcterms:modified xsi:type="dcterms:W3CDTF">2014-11-03T07:29:14Z</dcterms:modified>
</cp:coreProperties>
</file>